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1"/>
  </p:notesMasterIdLst>
  <p:sldIdLst>
    <p:sldId id="256" r:id="rId2"/>
    <p:sldId id="257" r:id="rId3"/>
    <p:sldId id="259" r:id="rId4"/>
    <p:sldId id="276" r:id="rId5"/>
    <p:sldId id="260" r:id="rId6"/>
    <p:sldId id="261" r:id="rId7"/>
    <p:sldId id="277" r:id="rId8"/>
    <p:sldId id="262" r:id="rId9"/>
    <p:sldId id="263" r:id="rId10"/>
    <p:sldId id="265" r:id="rId11"/>
    <p:sldId id="266" r:id="rId12"/>
    <p:sldId id="267" r:id="rId13"/>
    <p:sldId id="273" r:id="rId14"/>
    <p:sldId id="272" r:id="rId15"/>
    <p:sldId id="271" r:id="rId16"/>
    <p:sldId id="275" r:id="rId17"/>
    <p:sldId id="270" r:id="rId18"/>
    <p:sldId id="269"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14B22-3448-4724-A4BB-E6377E98A53A}" v="3" dt="2026-05-26T11:51:38.024"/>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na Kelpšaitė" userId="e8f5485b-a86d-428f-91ab-47767f53f023" providerId="ADAL" clId="{C09A5C8E-E2EF-4E49-B4B0-FF9CEEF11C98}"/>
    <pc:docChg chg="undo redo custSel addSld delSld modSld sldOrd">
      <pc:chgData name="Evelina Kelpšaitė" userId="e8f5485b-a86d-428f-91ab-47767f53f023" providerId="ADAL" clId="{C09A5C8E-E2EF-4E49-B4B0-FF9CEEF11C98}" dt="2026-05-26T11:52:14.785" v="5365" actId="14100"/>
      <pc:docMkLst>
        <pc:docMk/>
      </pc:docMkLst>
      <pc:sldChg chg="addSp delSp modSp new mod setBg">
        <pc:chgData name="Evelina Kelpšaitė" userId="e8f5485b-a86d-428f-91ab-47767f53f023" providerId="ADAL" clId="{C09A5C8E-E2EF-4E49-B4B0-FF9CEEF11C98}" dt="2026-05-22T10:37:44.264" v="5291" actId="20577"/>
        <pc:sldMkLst>
          <pc:docMk/>
          <pc:sldMk cId="4045378575" sldId="269"/>
        </pc:sldMkLst>
        <pc:spChg chg="add mod">
          <ac:chgData name="Evelina Kelpšaitė" userId="e8f5485b-a86d-428f-91ab-47767f53f023" providerId="ADAL" clId="{C09A5C8E-E2EF-4E49-B4B0-FF9CEEF11C98}" dt="2026-05-22T10:37:44.264" v="5291" actId="20577"/>
          <ac:spMkLst>
            <pc:docMk/>
            <pc:sldMk cId="4045378575" sldId="269"/>
            <ac:spMk id="3" creationId="{91306056-9DFA-E5BA-DB83-1B8B375DE5C1}"/>
          </ac:spMkLst>
        </pc:spChg>
        <pc:spChg chg="add mod">
          <ac:chgData name="Evelina Kelpšaitė" userId="e8f5485b-a86d-428f-91ab-47767f53f023" providerId="ADAL" clId="{C09A5C8E-E2EF-4E49-B4B0-FF9CEEF11C98}" dt="2026-05-11T12:35:44.832" v="5202" actId="255"/>
          <ac:spMkLst>
            <pc:docMk/>
            <pc:sldMk cId="4045378575" sldId="269"/>
            <ac:spMk id="4" creationId="{57EA5B05-24CE-660D-B009-2911D880F863}"/>
          </ac:spMkLst>
        </pc:spChg>
      </pc:sldChg>
      <pc:sldChg chg="addSp delSp modSp new mod">
        <pc:chgData name="Evelina Kelpšaitė" userId="e8f5485b-a86d-428f-91ab-47767f53f023" providerId="ADAL" clId="{C09A5C8E-E2EF-4E49-B4B0-FF9CEEF11C98}" dt="2026-04-27T19:28:23.939" v="4985" actId="255"/>
        <pc:sldMkLst>
          <pc:docMk/>
          <pc:sldMk cId="1248295787" sldId="270"/>
        </pc:sldMkLst>
        <pc:spChg chg="add mod">
          <ac:chgData name="Evelina Kelpšaitė" userId="e8f5485b-a86d-428f-91ab-47767f53f023" providerId="ADAL" clId="{C09A5C8E-E2EF-4E49-B4B0-FF9CEEF11C98}" dt="2026-04-27T19:28:23.939" v="4985" actId="255"/>
          <ac:spMkLst>
            <pc:docMk/>
            <pc:sldMk cId="1248295787" sldId="270"/>
            <ac:spMk id="4" creationId="{92C597E2-CA55-F608-D66C-3917C8444FB7}"/>
          </ac:spMkLst>
        </pc:spChg>
      </pc:sldChg>
      <pc:sldChg chg="addSp delSp modSp new mod setBg">
        <pc:chgData name="Evelina Kelpšaitė" userId="e8f5485b-a86d-428f-91ab-47767f53f023" providerId="ADAL" clId="{C09A5C8E-E2EF-4E49-B4B0-FF9CEEF11C98}" dt="2026-04-27T19:38:42.620" v="5199" actId="5793"/>
        <pc:sldMkLst>
          <pc:docMk/>
          <pc:sldMk cId="1962683218" sldId="271"/>
        </pc:sldMkLst>
        <pc:spChg chg="add mod">
          <ac:chgData name="Evelina Kelpšaitė" userId="e8f5485b-a86d-428f-91ab-47767f53f023" providerId="ADAL" clId="{C09A5C8E-E2EF-4E49-B4B0-FF9CEEF11C98}" dt="2026-04-27T19:38:42.620" v="5199" actId="5793"/>
          <ac:spMkLst>
            <pc:docMk/>
            <pc:sldMk cId="1962683218" sldId="271"/>
            <ac:spMk id="3" creationId="{060623CD-7BCC-381F-A607-A2289E507364}"/>
          </ac:spMkLst>
        </pc:spChg>
      </pc:sldChg>
      <pc:sldChg chg="addSp delSp modSp new mod">
        <pc:chgData name="Evelina Kelpšaitė" userId="e8f5485b-a86d-428f-91ab-47767f53f023" providerId="ADAL" clId="{C09A5C8E-E2EF-4E49-B4B0-FF9CEEF11C98}" dt="2026-04-27T18:39:27.965" v="4787" actId="20577"/>
        <pc:sldMkLst>
          <pc:docMk/>
          <pc:sldMk cId="1635171912" sldId="272"/>
        </pc:sldMkLst>
        <pc:spChg chg="add mod">
          <ac:chgData name="Evelina Kelpšaitė" userId="e8f5485b-a86d-428f-91ab-47767f53f023" providerId="ADAL" clId="{C09A5C8E-E2EF-4E49-B4B0-FF9CEEF11C98}" dt="2026-04-27T18:39:27.965" v="4787" actId="20577"/>
          <ac:spMkLst>
            <pc:docMk/>
            <pc:sldMk cId="1635171912" sldId="272"/>
            <ac:spMk id="7" creationId="{782958A8-1BD2-91F7-9021-D852EF9EBE23}"/>
          </ac:spMkLst>
        </pc:spChg>
      </pc:sldChg>
      <pc:sldChg chg="addSp delSp modSp new mod">
        <pc:chgData name="Evelina Kelpšaitė" userId="e8f5485b-a86d-428f-91ab-47767f53f023" providerId="ADAL" clId="{C09A5C8E-E2EF-4E49-B4B0-FF9CEEF11C98}" dt="2026-04-27T19:24:11.406" v="4976" actId="20577"/>
        <pc:sldMkLst>
          <pc:docMk/>
          <pc:sldMk cId="699129496" sldId="275"/>
        </pc:sldMkLst>
        <pc:spChg chg="add mod">
          <ac:chgData name="Evelina Kelpšaitė" userId="e8f5485b-a86d-428f-91ab-47767f53f023" providerId="ADAL" clId="{C09A5C8E-E2EF-4E49-B4B0-FF9CEEF11C98}" dt="2026-04-27T19:24:11.406" v="4976" actId="20577"/>
          <ac:spMkLst>
            <pc:docMk/>
            <pc:sldMk cId="699129496" sldId="275"/>
            <ac:spMk id="4" creationId="{109DE380-89BB-DC19-290F-8B624A665BF5}"/>
          </ac:spMkLst>
        </pc:spChg>
      </pc:sldChg>
      <pc:sldChg chg="addSp delSp modSp new mod setBg">
        <pc:chgData name="Evelina Kelpšaitė" userId="e8f5485b-a86d-428f-91ab-47767f53f023" providerId="ADAL" clId="{C09A5C8E-E2EF-4E49-B4B0-FF9CEEF11C98}" dt="2026-05-26T11:52:14.785" v="5365" actId="14100"/>
        <pc:sldMkLst>
          <pc:docMk/>
          <pc:sldMk cId="137309594" sldId="276"/>
        </pc:sldMkLst>
        <pc:spChg chg="add del mod">
          <ac:chgData name="Evelina Kelpšaitė" userId="e8f5485b-a86d-428f-91ab-47767f53f023" providerId="ADAL" clId="{C09A5C8E-E2EF-4E49-B4B0-FF9CEEF11C98}" dt="2026-04-27T09:43:44.273" v="3701" actId="207"/>
          <ac:spMkLst>
            <pc:docMk/>
            <pc:sldMk cId="137309594" sldId="276"/>
            <ac:spMk id="2" creationId="{5B3E98F3-DC6A-4D35-EA20-4BCB5CCA97BC}"/>
          </ac:spMkLst>
        </pc:spChg>
        <pc:spChg chg="add del mod">
          <ac:chgData name="Evelina Kelpšaitė" userId="e8f5485b-a86d-428f-91ab-47767f53f023" providerId="ADAL" clId="{C09A5C8E-E2EF-4E49-B4B0-FF9CEEF11C98}" dt="2026-05-26T11:52:14.785" v="5365" actId="14100"/>
          <ac:spMkLst>
            <pc:docMk/>
            <pc:sldMk cId="137309594" sldId="276"/>
            <ac:spMk id="3" creationId="{DC4BD69E-6047-F674-A93C-25D9E871A2AF}"/>
          </ac:spMkLst>
        </pc:spChg>
      </pc:sldChg>
      <pc:sldChg chg="addSp modSp new mod">
        <pc:chgData name="Evelina Kelpšaitė" userId="e8f5485b-a86d-428f-91ab-47767f53f023" providerId="ADAL" clId="{C09A5C8E-E2EF-4E49-B4B0-FF9CEEF11C98}" dt="2026-04-27T18:22:25.668" v="4746"/>
        <pc:sldMkLst>
          <pc:docMk/>
          <pc:sldMk cId="3033813875" sldId="277"/>
        </pc:sldMkLst>
        <pc:spChg chg="mod">
          <ac:chgData name="Evelina Kelpšaitė" userId="e8f5485b-a86d-428f-91ab-47767f53f023" providerId="ADAL" clId="{C09A5C8E-E2EF-4E49-B4B0-FF9CEEF11C98}" dt="2026-04-27T12:04:28.370" v="4345" actId="1076"/>
          <ac:spMkLst>
            <pc:docMk/>
            <pc:sldMk cId="3033813875" sldId="277"/>
            <ac:spMk id="2" creationId="{2D167A1A-6EC9-36B9-7E78-1C0D5925AF55}"/>
          </ac:spMkLst>
        </pc:spChg>
        <pc:spChg chg="mod">
          <ac:chgData name="Evelina Kelpšaitė" userId="e8f5485b-a86d-428f-91ab-47767f53f023" providerId="ADAL" clId="{C09A5C8E-E2EF-4E49-B4B0-FF9CEEF11C98}" dt="2026-04-27T12:04:25.865" v="4344" actId="14100"/>
          <ac:spMkLst>
            <pc:docMk/>
            <pc:sldMk cId="3033813875" sldId="277"/>
            <ac:spMk id="3" creationId="{EE0B5818-CA07-8CD0-0EA7-5E40A225DC4B}"/>
          </ac:spMkLst>
        </pc:spChg>
        <pc:spChg chg="add mod">
          <ac:chgData name="Evelina Kelpšaitė" userId="e8f5485b-a86d-428f-91ab-47767f53f023" providerId="ADAL" clId="{C09A5C8E-E2EF-4E49-B4B0-FF9CEEF11C98}" dt="2026-04-27T18:22:25.668" v="4746"/>
          <ac:spMkLst>
            <pc:docMk/>
            <pc:sldMk cId="3033813875" sldId="277"/>
            <ac:spMk id="4" creationId="{B921EB05-8E1D-1101-FA75-D4091F7DE7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gradFill>
              <a:gsLst>
                <a:gs pos="100000">
                  <a:schemeClr val="bg1"/>
                </a:gs>
                <a:gs pos="1000">
                  <a:schemeClr val="accent5">
                    <a:lumMod val="60000"/>
                    <a:lumOff val="40000"/>
                  </a:schemeClr>
                </a:gs>
                <a:gs pos="100000">
                  <a:schemeClr val="accent1">
                    <a:lumMod val="45000"/>
                    <a:lumOff val="55000"/>
                  </a:schemeClr>
                </a:gs>
                <a:gs pos="100000">
                  <a:schemeClr val="bg1"/>
                </a:gs>
                <a:gs pos="98000">
                  <a:schemeClr val="accent1">
                    <a:lumMod val="30000"/>
                    <a:lumOff val="70000"/>
                  </a:schemeClr>
                </a:gs>
              </a:gsLst>
              <a:lin ang="8100000" scaled="1"/>
            </a:gradFill>
            <a:ln>
              <a:noFill/>
            </a:ln>
          </c:spPr>
          <c:dPt>
            <c:idx val="0"/>
            <c:bubble3D val="0"/>
            <c:spPr>
              <a:gradFill flip="none" rotWithShape="1">
                <a:gsLst>
                  <a:gs pos="100000">
                    <a:schemeClr val="bg1"/>
                  </a:gs>
                  <a:gs pos="0">
                    <a:schemeClr val="accent5">
                      <a:lumMod val="60000"/>
                      <a:lumOff val="40000"/>
                    </a:schemeClr>
                  </a:gs>
                  <a:gs pos="14000">
                    <a:schemeClr val="accent1">
                      <a:lumMod val="45000"/>
                      <a:lumOff val="55000"/>
                    </a:schemeClr>
                  </a:gs>
                  <a:gs pos="0">
                    <a:schemeClr val="bg1"/>
                  </a:gs>
                  <a:gs pos="35000">
                    <a:schemeClr val="accent1">
                      <a:lumMod val="30000"/>
                      <a:lumOff val="70000"/>
                    </a:schemeClr>
                  </a:gs>
                </a:gsLst>
                <a:lin ang="13500000" scaled="1"/>
                <a:tileRect/>
              </a:gradFill>
              <a:ln w="19050">
                <a:noFill/>
              </a:ln>
              <a:effectLst/>
            </c:spPr>
            <c:extLst>
              <c:ext xmlns:c16="http://schemas.microsoft.com/office/drawing/2014/chart" uri="{C3380CC4-5D6E-409C-BE32-E72D297353CC}">
                <c16:uniqueId val="{00000001-BBD4-486F-85E8-7062B9B512E1}"/>
              </c:ext>
            </c:extLst>
          </c:dPt>
          <c:dPt>
            <c:idx val="1"/>
            <c:bubble3D val="0"/>
            <c:spPr>
              <a:gradFill>
                <a:gsLst>
                  <a:gs pos="100000">
                    <a:schemeClr val="bg1"/>
                  </a:gs>
                  <a:gs pos="1000">
                    <a:schemeClr val="accent4">
                      <a:lumMod val="40000"/>
                      <a:lumOff val="60000"/>
                    </a:schemeClr>
                  </a:gs>
                  <a:gs pos="100000">
                    <a:srgbClr val="D3EDF8"/>
                  </a:gs>
                  <a:gs pos="2000">
                    <a:srgbClr val="FF99CC"/>
                  </a:gs>
                  <a:gs pos="90000">
                    <a:schemeClr val="bg1"/>
                  </a:gs>
                  <a:gs pos="100000">
                    <a:schemeClr val="accent1">
                      <a:lumMod val="30000"/>
                      <a:lumOff val="70000"/>
                    </a:schemeClr>
                  </a:gs>
                </a:gsLst>
                <a:lin ang="8100000" scaled="1"/>
              </a:gradFill>
              <a:ln w="19050">
                <a:noFill/>
              </a:ln>
              <a:effectLst/>
            </c:spPr>
            <c:extLst>
              <c:ext xmlns:c16="http://schemas.microsoft.com/office/drawing/2014/chart" uri="{C3380CC4-5D6E-409C-BE32-E72D297353CC}">
                <c16:uniqueId val="{00000003-BBD4-486F-85E8-7062B9B512E1}"/>
              </c:ext>
            </c:extLst>
          </c:dPt>
          <c:dPt>
            <c:idx val="2"/>
            <c:bubble3D val="0"/>
            <c:spPr>
              <a:gradFill flip="none" rotWithShape="1">
                <a:gsLst>
                  <a:gs pos="31000">
                    <a:schemeClr val="accent5">
                      <a:lumMod val="60000"/>
                      <a:lumOff val="40000"/>
                    </a:schemeClr>
                  </a:gs>
                  <a:gs pos="0">
                    <a:schemeClr val="accent6">
                      <a:lumMod val="60000"/>
                      <a:lumOff val="40000"/>
                    </a:schemeClr>
                  </a:gs>
                  <a:gs pos="0">
                    <a:schemeClr val="accent1">
                      <a:lumMod val="45000"/>
                      <a:lumOff val="55000"/>
                    </a:schemeClr>
                  </a:gs>
                  <a:gs pos="3000">
                    <a:schemeClr val="accent5">
                      <a:lumMod val="60000"/>
                      <a:lumOff val="40000"/>
                    </a:schemeClr>
                  </a:gs>
                  <a:gs pos="0">
                    <a:schemeClr val="bg1"/>
                  </a:gs>
                  <a:gs pos="0">
                    <a:schemeClr val="bg1"/>
                  </a:gs>
                </a:gsLst>
                <a:lin ang="8100000" scaled="1"/>
                <a:tileRect/>
              </a:gradFill>
              <a:ln w="19050">
                <a:noFill/>
              </a:ln>
              <a:effectLst/>
            </c:spPr>
            <c:extLst>
              <c:ext xmlns:c16="http://schemas.microsoft.com/office/drawing/2014/chart" uri="{C3380CC4-5D6E-409C-BE32-E72D297353CC}">
                <c16:uniqueId val="{00000005-BBD4-486F-85E8-7062B9B512E1}"/>
              </c:ext>
            </c:extLst>
          </c:dPt>
          <c:dLbls>
            <c:dLbl>
              <c:idx val="0"/>
              <c:layout>
                <c:manualLayout>
                  <c:x val="-7.4270803572508773E-2"/>
                  <c:y val="-0.1611346519343222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D4-486F-85E8-7062B9B512E1}"/>
                </c:ext>
              </c:extLst>
            </c:dLbl>
            <c:dLbl>
              <c:idx val="1"/>
              <c:layout>
                <c:manualLayout>
                  <c:x val="6.0796536933512828E-2"/>
                  <c:y val="0.108070541915275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D4-486F-85E8-7062B9B512E1}"/>
                </c:ext>
              </c:extLst>
            </c:dLbl>
            <c:dLbl>
              <c:idx val="2"/>
              <c:layout>
                <c:manualLayout>
                  <c:x val="3.2443761166912081E-3"/>
                  <c:y val="-3.11127786418398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D4-486F-85E8-7062B9B512E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Sheet1!$C$15:$C$17</c:f>
              <c:strCache>
                <c:ptCount val="3"/>
                <c:pt idx="0">
                  <c:v>Taip, nuolat susipažįstu</c:v>
                </c:pt>
                <c:pt idx="1">
                  <c:v>Iš dalies susipažįstu</c:v>
                </c:pt>
                <c:pt idx="2">
                  <c:v>Ne, nesidomiu/neturiu galimybės</c:v>
                </c:pt>
              </c:strCache>
            </c:strRef>
          </c:cat>
          <c:val>
            <c:numRef>
              <c:f>Sheet1!$D$15:$D$17</c:f>
              <c:numCache>
                <c:formatCode>General</c:formatCode>
                <c:ptCount val="3"/>
                <c:pt idx="0">
                  <c:v>32</c:v>
                </c:pt>
                <c:pt idx="1">
                  <c:v>7</c:v>
                </c:pt>
                <c:pt idx="2">
                  <c:v>1</c:v>
                </c:pt>
              </c:numCache>
            </c:numRef>
          </c:val>
          <c:extLst>
            <c:ext xmlns:c16="http://schemas.microsoft.com/office/drawing/2014/chart" uri="{C3380CC4-5D6E-409C-BE32-E72D297353CC}">
              <c16:uniqueId val="{00000006-BBD4-486F-85E8-7062B9B512E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0886086720744268E-2"/>
          <c:y val="0.78914217407565002"/>
          <c:w val="0.91986276462306449"/>
          <c:h val="0.1863325130334979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Sheet1!$B$222:$B$224</c:f>
              <c:strCache>
                <c:ptCount val="3"/>
                <c:pt idx="0">
                  <c:v>Taip</c:v>
                </c:pt>
                <c:pt idx="1">
                  <c:v>Ne</c:v>
                </c:pt>
                <c:pt idx="2">
                  <c:v>Iš dalies</c:v>
                </c:pt>
              </c:strCache>
            </c:strRef>
          </c:cat>
          <c:val>
            <c:numRef>
              <c:f>Sheet1!$C$222:$C$224</c:f>
              <c:numCache>
                <c:formatCode>General</c:formatCode>
                <c:ptCount val="3"/>
                <c:pt idx="0">
                  <c:v>26</c:v>
                </c:pt>
                <c:pt idx="1">
                  <c:v>1</c:v>
                </c:pt>
                <c:pt idx="2">
                  <c:v>13</c:v>
                </c:pt>
              </c:numCache>
            </c:numRef>
          </c:val>
          <c:extLst>
            <c:ext xmlns:c16="http://schemas.microsoft.com/office/drawing/2014/chart" uri="{C3380CC4-5D6E-409C-BE32-E72D297353CC}">
              <c16:uniqueId val="{00000000-5157-4984-B9F9-031FD5EF4578}"/>
            </c:ext>
          </c:extLst>
        </c:ser>
        <c:dLbls>
          <c:showLegendKey val="0"/>
          <c:showVal val="0"/>
          <c:showCatName val="0"/>
          <c:showSerName val="0"/>
          <c:showPercent val="0"/>
          <c:showBubbleSize val="0"/>
        </c:dLbls>
        <c:gapWidth val="219"/>
        <c:overlap val="-27"/>
        <c:axId val="314944911"/>
        <c:axId val="314943471"/>
      </c:barChart>
      <c:catAx>
        <c:axId val="31494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314943471"/>
        <c:crosses val="autoZero"/>
        <c:auto val="1"/>
        <c:lblAlgn val="ctr"/>
        <c:lblOffset val="100"/>
        <c:noMultiLvlLbl val="0"/>
      </c:catAx>
      <c:valAx>
        <c:axId val="314943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t-LT" sz="1100">
                    <a:solidFill>
                      <a:sysClr val="windowText" lastClr="000000"/>
                    </a:solidFill>
                    <a:latin typeface="Times New Roman" panose="02020603050405020304" pitchFamily="18" charset="0"/>
                    <a:cs typeface="Times New Roman" panose="02020603050405020304" pitchFamily="18" charset="0"/>
                  </a:rPr>
                  <a:t>Respondentų skaičius</a:t>
                </a:r>
              </a:p>
            </c:rich>
          </c:tx>
          <c:layout>
            <c:manualLayout>
              <c:xMode val="edge"/>
              <c:yMode val="edge"/>
              <c:x val="8.3333333333333332E-3"/>
              <c:y val="0.217166967592067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3149449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Sheet1!$B$188:$B$190</c:f>
              <c:strCache>
                <c:ptCount val="3"/>
                <c:pt idx="0">
                  <c:v>Taip, reguliariai</c:v>
                </c:pt>
                <c:pt idx="1">
                  <c:v>Kartais</c:v>
                </c:pt>
                <c:pt idx="2">
                  <c:v>Ne</c:v>
                </c:pt>
              </c:strCache>
            </c:strRef>
          </c:cat>
          <c:val>
            <c:numRef>
              <c:f>Sheet1!$C$188:$C$190</c:f>
              <c:numCache>
                <c:formatCode>General</c:formatCode>
                <c:ptCount val="3"/>
                <c:pt idx="0">
                  <c:v>1</c:v>
                </c:pt>
                <c:pt idx="1">
                  <c:v>12</c:v>
                </c:pt>
                <c:pt idx="2">
                  <c:v>26</c:v>
                </c:pt>
              </c:numCache>
            </c:numRef>
          </c:val>
          <c:extLst>
            <c:ext xmlns:c16="http://schemas.microsoft.com/office/drawing/2014/chart" uri="{C3380CC4-5D6E-409C-BE32-E72D297353CC}">
              <c16:uniqueId val="{00000000-5AE3-426D-A3D5-D9C4CFB0F3DD}"/>
            </c:ext>
          </c:extLst>
        </c:ser>
        <c:dLbls>
          <c:showLegendKey val="0"/>
          <c:showVal val="0"/>
          <c:showCatName val="0"/>
          <c:showSerName val="0"/>
          <c:showPercent val="0"/>
          <c:showBubbleSize val="0"/>
        </c:dLbls>
        <c:gapWidth val="219"/>
        <c:overlap val="-27"/>
        <c:axId val="2093326319"/>
        <c:axId val="2093327279"/>
      </c:barChart>
      <c:catAx>
        <c:axId val="209332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2093327279"/>
        <c:crosses val="autoZero"/>
        <c:auto val="1"/>
        <c:lblAlgn val="ctr"/>
        <c:lblOffset val="100"/>
        <c:noMultiLvlLbl val="0"/>
      </c:catAx>
      <c:valAx>
        <c:axId val="2093327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20933263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470529563322317"/>
          <c:y val="4.6023730850322853E-2"/>
          <c:w val="0.53914791324554667"/>
          <c:h val="0.83447547080102313"/>
        </c:manualLayout>
      </c:layout>
      <c:barChart>
        <c:barDir val="bar"/>
        <c:grouping val="clustered"/>
        <c:varyColors val="0"/>
        <c:ser>
          <c:idx val="0"/>
          <c:order val="0"/>
          <c:spPr>
            <a:gradFill>
              <a:gsLst>
                <a:gs pos="0">
                  <a:schemeClr val="accent1">
                    <a:lumMod val="5000"/>
                    <a:lumOff val="95000"/>
                  </a:schemeClr>
                </a:gs>
                <a:gs pos="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0">
                    <a:schemeClr val="accent1">
                      <a:lumMod val="45000"/>
                      <a:lumOff val="55000"/>
                    </a:schemeClr>
                  </a:gs>
                  <a:gs pos="38000">
                    <a:schemeClr val="accent1">
                      <a:lumMod val="45000"/>
                      <a:lumOff val="55000"/>
                    </a:schemeClr>
                  </a:gs>
                  <a:gs pos="100000">
                    <a:schemeClr val="accent1">
                      <a:lumMod val="30000"/>
                      <a:lumOff val="70000"/>
                    </a:schemeClr>
                  </a:gs>
                </a:gsLst>
                <a:lin ang="5400000" scaled="1"/>
              </a:gradFill>
            </a:ln>
            <a:effectLst/>
          </c:spPr>
          <c:invertIfNegative val="0"/>
          <c:dLbls>
            <c:dLbl>
              <c:idx val="0"/>
              <c:layout>
                <c:manualLayout>
                  <c:x val="-5.6573089502337311E-2"/>
                  <c:y val="-3.27203445990722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8E-4FF3-8BE7-77BAB9FF20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Sheet1!$B$58:$B$60</c:f>
              <c:strCache>
                <c:ptCount val="3"/>
                <c:pt idx="0">
                  <c:v>Darželio internetinėje svetainėje</c:v>
                </c:pt>
                <c:pt idx="1">
                  <c:v>Elektroniniame dienyne „Mūsų darželis“</c:v>
                </c:pt>
                <c:pt idx="2">
                  <c:v>Vaikų priėmimo-persirengimo patalpoje</c:v>
                </c:pt>
              </c:strCache>
            </c:strRef>
          </c:cat>
          <c:val>
            <c:numRef>
              <c:f>Sheet1!$C$58:$C$60</c:f>
              <c:numCache>
                <c:formatCode>0%</c:formatCode>
                <c:ptCount val="3"/>
                <c:pt idx="0">
                  <c:v>0.02</c:v>
                </c:pt>
                <c:pt idx="1">
                  <c:v>0.21</c:v>
                </c:pt>
                <c:pt idx="2">
                  <c:v>0.17</c:v>
                </c:pt>
              </c:numCache>
            </c:numRef>
          </c:val>
          <c:extLst>
            <c:ext xmlns:c16="http://schemas.microsoft.com/office/drawing/2014/chart" uri="{C3380CC4-5D6E-409C-BE32-E72D297353CC}">
              <c16:uniqueId val="{00000001-1A8E-4FF3-8BE7-77BAB9FF2019}"/>
            </c:ext>
          </c:extLst>
        </c:ser>
        <c:dLbls>
          <c:showLegendKey val="0"/>
          <c:showVal val="1"/>
          <c:showCatName val="0"/>
          <c:showSerName val="0"/>
          <c:showPercent val="0"/>
          <c:showBubbleSize val="0"/>
        </c:dLbls>
        <c:gapWidth val="182"/>
        <c:axId val="1407794847"/>
        <c:axId val="1407788607"/>
      </c:barChart>
      <c:catAx>
        <c:axId val="1407794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1407788607"/>
        <c:crosses val="autoZero"/>
        <c:auto val="1"/>
        <c:lblAlgn val="ctr"/>
        <c:lblOffset val="100"/>
        <c:noMultiLvlLbl val="0"/>
      </c:catAx>
      <c:valAx>
        <c:axId val="14077886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lt-LT"/>
          </a:p>
        </c:txPr>
        <c:crossAx val="14077948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flip="none" rotWithShape="1">
              <a:gsLst>
                <a:gs pos="2000">
                  <a:schemeClr val="accent1">
                    <a:lumMod val="5000"/>
                    <a:lumOff val="95000"/>
                  </a:schemeClr>
                </a:gs>
                <a:gs pos="2000">
                  <a:srgbClr val="B4DFF3"/>
                </a:gs>
                <a:gs pos="0">
                  <a:schemeClr val="accent1">
                    <a:lumMod val="45000"/>
                    <a:lumOff val="55000"/>
                  </a:schemeClr>
                </a:gs>
                <a:gs pos="0">
                  <a:schemeClr val="accent1">
                    <a:lumMod val="45000"/>
                    <a:lumOff val="55000"/>
                  </a:schemeClr>
                </a:gs>
                <a:gs pos="83000">
                  <a:schemeClr val="accent1">
                    <a:lumMod val="30000"/>
                    <a:lumOff val="70000"/>
                  </a:schemeClr>
                </a:gs>
              </a:gsLst>
              <a:lin ang="2700000" scaled="1"/>
              <a:tileRect/>
            </a:gradFill>
            <a:ln>
              <a:noFill/>
            </a:ln>
            <a:effectLst/>
          </c:spPr>
          <c:invertIfNegative val="0"/>
          <c:dLbls>
            <c:dLbl>
              <c:idx val="4"/>
              <c:tx>
                <c:rich>
                  <a:bodyPr/>
                  <a:lstStyle/>
                  <a:p>
                    <a:fld id="{AC38649F-36E1-402A-941D-2FBF0DC72D40}" type="VALUE">
                      <a:rPr lang="en-US"/>
                      <a:pPr/>
                      <a:t>[VALUE]</a:t>
                    </a:fld>
                    <a:endParaRPr lang="lt-L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AA-4091-B113-104119CFAD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Sheet1!$B$49:$B$53</c:f>
              <c:strCache>
                <c:ptCount val="5"/>
                <c:pt idx="0">
                  <c:v>Kartą per savaitę</c:v>
                </c:pt>
                <c:pt idx="1">
                  <c:v>Kelis kartus per savaitę</c:v>
                </c:pt>
                <c:pt idx="2">
                  <c:v>Kelis kartus per mėnesį</c:v>
                </c:pt>
                <c:pt idx="3">
                  <c:v>Kiekvieną dieną</c:v>
                </c:pt>
                <c:pt idx="4">
                  <c:v>Nesidomiu</c:v>
                </c:pt>
              </c:strCache>
            </c:strRef>
          </c:cat>
          <c:val>
            <c:numRef>
              <c:f>Sheet1!$C$49:$C$53</c:f>
              <c:numCache>
                <c:formatCode>0%</c:formatCode>
                <c:ptCount val="5"/>
                <c:pt idx="0">
                  <c:v>0.12</c:v>
                </c:pt>
                <c:pt idx="1">
                  <c:v>0.1</c:v>
                </c:pt>
                <c:pt idx="2">
                  <c:v>0.09</c:v>
                </c:pt>
                <c:pt idx="3">
                  <c:v>7.0000000000000007E-2</c:v>
                </c:pt>
                <c:pt idx="4">
                  <c:v>0.02</c:v>
                </c:pt>
              </c:numCache>
            </c:numRef>
          </c:val>
          <c:extLst>
            <c:ext xmlns:c16="http://schemas.microsoft.com/office/drawing/2014/chart" uri="{C3380CC4-5D6E-409C-BE32-E72D297353CC}">
              <c16:uniqueId val="{00000001-3BAA-4091-B113-104119CFAD80}"/>
            </c:ext>
          </c:extLst>
        </c:ser>
        <c:dLbls>
          <c:showLegendKey val="0"/>
          <c:showVal val="1"/>
          <c:showCatName val="0"/>
          <c:showSerName val="0"/>
          <c:showPercent val="0"/>
          <c:showBubbleSize val="0"/>
        </c:dLbls>
        <c:gapWidth val="219"/>
        <c:axId val="343498703"/>
        <c:axId val="343499663"/>
      </c:barChart>
      <c:catAx>
        <c:axId val="343498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343499663"/>
        <c:crosses val="autoZero"/>
        <c:auto val="1"/>
        <c:lblAlgn val="ctr"/>
        <c:lblOffset val="100"/>
        <c:noMultiLvlLbl val="0"/>
      </c:catAx>
      <c:valAx>
        <c:axId val="3434996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343498703"/>
        <c:crosses val="autoZero"/>
        <c:crossBetween val="between"/>
      </c:valAx>
      <c:spPr>
        <a:noFill/>
        <a:ln>
          <a:noFill/>
        </a:ln>
        <a:effectLst>
          <a:outerShdw blurRad="50800" dir="5400000" sx="1000" sy="1000" algn="ctr" rotWithShape="0">
            <a:srgbClr val="000000">
              <a:alpha val="43137"/>
            </a:srgbClr>
          </a:outerShdw>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a:gsLst>
                <a:gs pos="0">
                  <a:srgbClr val="FF99CC"/>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Sheet1!$B$103:$B$107</c:f>
              <c:strCache>
                <c:ptCount val="5"/>
                <c:pt idx="0">
                  <c:v>Labai gerai</c:v>
                </c:pt>
                <c:pt idx="1">
                  <c:v>Gerai</c:v>
                </c:pt>
                <c:pt idx="2">
                  <c:v>Vidutiniškai</c:v>
                </c:pt>
                <c:pt idx="3">
                  <c:v>silpnai</c:v>
                </c:pt>
                <c:pt idx="4">
                  <c:v>Nepatenkinamai</c:v>
                </c:pt>
              </c:strCache>
            </c:strRef>
          </c:cat>
          <c:val>
            <c:numRef>
              <c:f>Sheet1!$C$103:$C$107</c:f>
              <c:numCache>
                <c:formatCode>General</c:formatCode>
                <c:ptCount val="5"/>
                <c:pt idx="0">
                  <c:v>5</c:v>
                </c:pt>
                <c:pt idx="1">
                  <c:v>18</c:v>
                </c:pt>
                <c:pt idx="2">
                  <c:v>9</c:v>
                </c:pt>
                <c:pt idx="3">
                  <c:v>6</c:v>
                </c:pt>
                <c:pt idx="4">
                  <c:v>1</c:v>
                </c:pt>
              </c:numCache>
            </c:numRef>
          </c:val>
          <c:extLst>
            <c:ext xmlns:c16="http://schemas.microsoft.com/office/drawing/2014/chart" uri="{C3380CC4-5D6E-409C-BE32-E72D297353CC}">
              <c16:uniqueId val="{00000000-56CE-4212-9FD0-CC0A8501D480}"/>
            </c:ext>
          </c:extLst>
        </c:ser>
        <c:dLbls>
          <c:showLegendKey val="0"/>
          <c:showVal val="0"/>
          <c:showCatName val="0"/>
          <c:showSerName val="0"/>
          <c:showPercent val="0"/>
          <c:showBubbleSize val="0"/>
        </c:dLbls>
        <c:gapWidth val="164"/>
        <c:axId val="1607798160"/>
        <c:axId val="1607795760"/>
      </c:barChart>
      <c:catAx>
        <c:axId val="1607798160"/>
        <c:scaling>
          <c:orientation val="minMax"/>
        </c:scaling>
        <c:delete val="0"/>
        <c:axPos val="b"/>
        <c:numFmt formatCode="General" sourceLinked="1"/>
        <c:majorTickMark val="none"/>
        <c:minorTickMark val="none"/>
        <c:tickLblPos val="nextTo"/>
        <c:spPr>
          <a:solidFill>
            <a:sysClr val="window" lastClr="FFFFFF"/>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1607795760"/>
        <c:crosses val="autoZero"/>
        <c:auto val="1"/>
        <c:lblAlgn val="ctr"/>
        <c:lblOffset val="100"/>
        <c:noMultiLvlLbl val="0"/>
      </c:catAx>
      <c:valAx>
        <c:axId val="160779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200">
                    <a:solidFill>
                      <a:sysClr val="windowText" lastClr="000000"/>
                    </a:solidFill>
                    <a:latin typeface="Times New Roman" panose="02020603050405020304" pitchFamily="18" charset="0"/>
                    <a:cs typeface="Times New Roman" panose="02020603050405020304" pitchFamily="18" charset="0"/>
                  </a:rPr>
                  <a:t>Respondentų</a:t>
                </a:r>
                <a:r>
                  <a:rPr lang="lt-LT" sz="1200" baseline="0">
                    <a:solidFill>
                      <a:sysClr val="windowText" lastClr="000000"/>
                    </a:solidFill>
                    <a:latin typeface="Times New Roman" panose="02020603050405020304" pitchFamily="18" charset="0"/>
                    <a:cs typeface="Times New Roman" panose="02020603050405020304" pitchFamily="18" charset="0"/>
                  </a:rPr>
                  <a:t> skaičius</a:t>
                </a:r>
                <a:endParaRPr lang="lt-LT" sz="12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1.2251334093108981E-2"/>
              <c:y val="0.2243540242073181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1607798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gradFill>
              <a:gsLst>
                <a:gs pos="0">
                  <a:srgbClr val="FF99CC"/>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c:spPr>
          <c:dPt>
            <c:idx val="0"/>
            <c:bubble3D val="0"/>
            <c:spPr>
              <a:gradFill flip="none" rotWithShape="1">
                <a:gsLst>
                  <a:gs pos="100000">
                    <a:schemeClr val="accent1">
                      <a:lumMod val="60000"/>
                      <a:lumOff val="40000"/>
                    </a:schemeClr>
                  </a:gs>
                  <a:gs pos="100000">
                    <a:schemeClr val="accent1">
                      <a:lumMod val="45000"/>
                      <a:lumOff val="55000"/>
                    </a:schemeClr>
                  </a:gs>
                  <a:gs pos="0">
                    <a:schemeClr val="bg1"/>
                  </a:gs>
                  <a:gs pos="100000">
                    <a:schemeClr val="accent1">
                      <a:lumMod val="30000"/>
                      <a:lumOff val="70000"/>
                    </a:schemeClr>
                  </a:gs>
                </a:gsLst>
                <a:lin ang="8100000" scaled="1"/>
                <a:tileRect/>
              </a:gradFill>
              <a:ln w="19050">
                <a:noFill/>
              </a:ln>
              <a:effectLst/>
            </c:spPr>
            <c:extLst>
              <c:ext xmlns:c16="http://schemas.microsoft.com/office/drawing/2014/chart" uri="{C3380CC4-5D6E-409C-BE32-E72D297353CC}">
                <c16:uniqueId val="{00000001-4E50-4C16-AC22-DA78C5C8A082}"/>
              </c:ext>
            </c:extLst>
          </c:dPt>
          <c:dPt>
            <c:idx val="1"/>
            <c:bubble3D val="0"/>
            <c:spPr>
              <a:gradFill>
                <a:gsLst>
                  <a:gs pos="45000">
                    <a:schemeClr val="bg2">
                      <a:lumMod val="50000"/>
                    </a:schemeClr>
                  </a:gs>
                  <a:gs pos="100000">
                    <a:schemeClr val="accent1">
                      <a:lumMod val="45000"/>
                      <a:lumOff val="55000"/>
                    </a:schemeClr>
                  </a:gs>
                  <a:gs pos="0">
                    <a:schemeClr val="bg1"/>
                  </a:gs>
                  <a:gs pos="0">
                    <a:schemeClr val="accent1">
                      <a:lumMod val="30000"/>
                      <a:lumOff val="70000"/>
                    </a:schemeClr>
                  </a:gs>
                </a:gsLst>
                <a:lin ang="8100000" scaled="1"/>
              </a:gradFill>
              <a:ln w="19050">
                <a:noFill/>
              </a:ln>
              <a:effectLst/>
            </c:spPr>
            <c:extLst>
              <c:ext xmlns:c16="http://schemas.microsoft.com/office/drawing/2014/chart" uri="{C3380CC4-5D6E-409C-BE32-E72D297353CC}">
                <c16:uniqueId val="{00000003-4E50-4C16-AC22-DA78C5C8A082}"/>
              </c:ext>
            </c:extLst>
          </c:dPt>
          <c:dPt>
            <c:idx val="2"/>
            <c:bubble3D val="0"/>
            <c:spPr>
              <a:gradFill flip="none" rotWithShape="1">
                <a:gsLst>
                  <a:gs pos="48000">
                    <a:srgbClr val="FF99CC"/>
                  </a:gs>
                  <a:gs pos="100000">
                    <a:srgbClr val="FF99CC"/>
                  </a:gs>
                  <a:gs pos="0">
                    <a:schemeClr val="bg1"/>
                  </a:gs>
                  <a:gs pos="78000">
                    <a:srgbClr val="FF99CC"/>
                  </a:gs>
                </a:gsLst>
                <a:lin ang="8100000" scaled="1"/>
                <a:tileRect/>
              </a:gradFill>
              <a:ln w="19050">
                <a:noFill/>
              </a:ln>
              <a:effectLst/>
            </c:spPr>
            <c:extLst>
              <c:ext xmlns:c16="http://schemas.microsoft.com/office/drawing/2014/chart" uri="{C3380CC4-5D6E-409C-BE32-E72D297353CC}">
                <c16:uniqueId val="{00000005-4E50-4C16-AC22-DA78C5C8A082}"/>
              </c:ext>
            </c:extLst>
          </c:dPt>
          <c:dLbls>
            <c:dLbl>
              <c:idx val="0"/>
              <c:layout>
                <c:manualLayout>
                  <c:x val="-6.1935375151535348E-2"/>
                  <c:y val="-0.1554090943405512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50-4C16-AC22-DA78C5C8A082}"/>
                </c:ext>
              </c:extLst>
            </c:dLbl>
            <c:dLbl>
              <c:idx val="1"/>
              <c:layout>
                <c:manualLayout>
                  <c:x val="-1.5489036947757046E-2"/>
                  <c:y val="-6.67208597260344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50-4C16-AC22-DA78C5C8A082}"/>
                </c:ext>
              </c:extLst>
            </c:dLbl>
            <c:dLbl>
              <c:idx val="2"/>
              <c:layout>
                <c:manualLayout>
                  <c:x val="5.9514078948166842E-2"/>
                  <c:y val="0.1124328026222878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50-4C16-AC22-DA78C5C8A0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Sheet1!$B$116:$B$118</c:f>
              <c:strCache>
                <c:ptCount val="3"/>
                <c:pt idx="0">
                  <c:v>Taip</c:v>
                </c:pt>
                <c:pt idx="1">
                  <c:v>Ne</c:v>
                </c:pt>
                <c:pt idx="2">
                  <c:v>Iš dalies</c:v>
                </c:pt>
              </c:strCache>
            </c:strRef>
          </c:cat>
          <c:val>
            <c:numRef>
              <c:f>Sheet1!$C$116:$C$118</c:f>
              <c:numCache>
                <c:formatCode>General</c:formatCode>
                <c:ptCount val="3"/>
                <c:pt idx="0">
                  <c:v>33</c:v>
                </c:pt>
                <c:pt idx="1">
                  <c:v>1</c:v>
                </c:pt>
                <c:pt idx="2">
                  <c:v>5</c:v>
                </c:pt>
              </c:numCache>
            </c:numRef>
          </c:val>
          <c:extLst>
            <c:ext xmlns:c16="http://schemas.microsoft.com/office/drawing/2014/chart" uri="{C3380CC4-5D6E-409C-BE32-E72D297353CC}">
              <c16:uniqueId val="{00000006-4E50-4C16-AC22-DA78C5C8A08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gradFill>
              <a:gsLst>
                <a:gs pos="0">
                  <a:srgbClr val="FF99CC"/>
                </a:gs>
                <a:gs pos="100000">
                  <a:schemeClr val="bg1">
                    <a:lumMod val="95000"/>
                  </a:schemeClr>
                </a:gs>
                <a:gs pos="0">
                  <a:schemeClr val="accent1">
                    <a:lumMod val="45000"/>
                    <a:lumOff val="55000"/>
                  </a:schemeClr>
                </a:gs>
                <a:gs pos="0">
                  <a:srgbClr val="FF99CC"/>
                </a:gs>
              </a:gsLst>
              <a:lin ang="5400000" scaled="1"/>
            </a:gradFill>
            <a:ln>
              <a:noFill/>
            </a:ln>
          </c:spPr>
          <c:dPt>
            <c:idx val="0"/>
            <c:bubble3D val="0"/>
            <c:spPr>
              <a:gradFill>
                <a:gsLst>
                  <a:gs pos="0">
                    <a:srgbClr val="FF99CC"/>
                  </a:gs>
                  <a:gs pos="100000">
                    <a:schemeClr val="bg1">
                      <a:lumMod val="95000"/>
                    </a:schemeClr>
                  </a:gs>
                  <a:gs pos="0">
                    <a:schemeClr val="accent1">
                      <a:lumMod val="45000"/>
                      <a:lumOff val="55000"/>
                    </a:schemeClr>
                  </a:gs>
                  <a:gs pos="0">
                    <a:srgbClr val="FF99CC"/>
                  </a:gs>
                </a:gsLst>
                <a:lin ang="5400000" scaled="1"/>
              </a:gradFill>
              <a:ln w="19050">
                <a:noFill/>
              </a:ln>
              <a:effectLst/>
            </c:spPr>
            <c:extLst>
              <c:ext xmlns:c16="http://schemas.microsoft.com/office/drawing/2014/chart" uri="{C3380CC4-5D6E-409C-BE32-E72D297353CC}">
                <c16:uniqueId val="{00000001-3522-4E6D-8830-B85782D3274B}"/>
              </c:ext>
            </c:extLst>
          </c:dPt>
          <c:dPt>
            <c:idx val="1"/>
            <c:bubble3D val="0"/>
            <c:spPr>
              <a:gradFill flip="none" rotWithShape="1">
                <a:gsLst>
                  <a:gs pos="0">
                    <a:srgbClr val="FF99CC"/>
                  </a:gs>
                  <a:gs pos="1000">
                    <a:schemeClr val="bg1">
                      <a:lumMod val="95000"/>
                    </a:schemeClr>
                  </a:gs>
                  <a:gs pos="0">
                    <a:schemeClr val="accent1">
                      <a:lumMod val="45000"/>
                      <a:lumOff val="55000"/>
                    </a:schemeClr>
                  </a:gs>
                  <a:gs pos="100000">
                    <a:schemeClr val="accent1">
                      <a:lumMod val="60000"/>
                      <a:lumOff val="40000"/>
                    </a:schemeClr>
                  </a:gs>
                </a:gsLst>
                <a:lin ang="13500000" scaled="1"/>
                <a:tileRect/>
              </a:gradFill>
              <a:ln w="19050">
                <a:noFill/>
              </a:ln>
              <a:effectLst/>
            </c:spPr>
            <c:extLst>
              <c:ext xmlns:c16="http://schemas.microsoft.com/office/drawing/2014/chart" uri="{C3380CC4-5D6E-409C-BE32-E72D297353CC}">
                <c16:uniqueId val="{00000003-3522-4E6D-8830-B85782D3274B}"/>
              </c:ext>
            </c:extLst>
          </c:dPt>
          <c:dPt>
            <c:idx val="2"/>
            <c:bubble3D val="0"/>
            <c:spPr>
              <a:gradFill>
                <a:gsLst>
                  <a:gs pos="0">
                    <a:srgbClr val="FF99CC"/>
                  </a:gs>
                  <a:gs pos="100000">
                    <a:schemeClr val="bg1">
                      <a:lumMod val="95000"/>
                    </a:schemeClr>
                  </a:gs>
                  <a:gs pos="0">
                    <a:schemeClr val="accent1">
                      <a:lumMod val="45000"/>
                      <a:lumOff val="55000"/>
                    </a:schemeClr>
                  </a:gs>
                  <a:gs pos="0">
                    <a:schemeClr val="accent5">
                      <a:lumMod val="60000"/>
                      <a:lumOff val="40000"/>
                    </a:schemeClr>
                  </a:gs>
                </a:gsLst>
                <a:lin ang="5400000" scaled="1"/>
              </a:gradFill>
              <a:ln w="19050">
                <a:noFill/>
              </a:ln>
              <a:effectLst/>
            </c:spPr>
            <c:extLst>
              <c:ext xmlns:c16="http://schemas.microsoft.com/office/drawing/2014/chart" uri="{C3380CC4-5D6E-409C-BE32-E72D297353CC}">
                <c16:uniqueId val="{00000005-3522-4E6D-8830-B85782D3274B}"/>
              </c:ext>
            </c:extLst>
          </c:dPt>
          <c:dLbls>
            <c:dLbl>
              <c:idx val="0"/>
              <c:layout>
                <c:manualLayout>
                  <c:x val="-0.13294067565964396"/>
                  <c:y val="3.64391229935169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22-4E6D-8830-B85782D3274B}"/>
                </c:ext>
              </c:extLst>
            </c:dLbl>
            <c:dLbl>
              <c:idx val="1"/>
              <c:layout>
                <c:manualLayout>
                  <c:x val="0"/>
                  <c:y val="-0.1594211630966369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22-4E6D-8830-B85782D3274B}"/>
                </c:ext>
              </c:extLst>
            </c:dLbl>
            <c:dLbl>
              <c:idx val="2"/>
              <c:layout>
                <c:manualLayout>
                  <c:x val="0.12186228602134029"/>
                  <c:y val="3.64391229935169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22-4E6D-8830-B85782D3274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Sheet1!$B$132:$B$134</c:f>
              <c:strCache>
                <c:ptCount val="3"/>
                <c:pt idx="0">
                  <c:v>Taip</c:v>
                </c:pt>
                <c:pt idx="1">
                  <c:v>Ne</c:v>
                </c:pt>
                <c:pt idx="2">
                  <c:v>Iš dalies</c:v>
                </c:pt>
              </c:strCache>
            </c:strRef>
          </c:cat>
          <c:val>
            <c:numRef>
              <c:f>Sheet1!$C$132:$C$134</c:f>
              <c:numCache>
                <c:formatCode>General</c:formatCode>
                <c:ptCount val="3"/>
                <c:pt idx="0">
                  <c:v>16</c:v>
                </c:pt>
                <c:pt idx="1">
                  <c:v>7</c:v>
                </c:pt>
                <c:pt idx="2">
                  <c:v>16</c:v>
                </c:pt>
              </c:numCache>
            </c:numRef>
          </c:val>
          <c:extLst>
            <c:ext xmlns:c16="http://schemas.microsoft.com/office/drawing/2014/chart" uri="{C3380CC4-5D6E-409C-BE32-E72D297353CC}">
              <c16:uniqueId val="{00000006-3522-4E6D-8830-B85782D3274B}"/>
            </c:ext>
          </c:extLst>
        </c:ser>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gradFill>
              <a:gsLst>
                <a:gs pos="0">
                  <a:srgbClr val="FF99CC"/>
                </a:gs>
                <a:gs pos="1000">
                  <a:schemeClr val="bg1">
                    <a:lumMod val="95000"/>
                  </a:schemeClr>
                </a:gs>
                <a:gs pos="42000">
                  <a:schemeClr val="accent1">
                    <a:lumMod val="45000"/>
                    <a:lumOff val="55000"/>
                  </a:schemeClr>
                </a:gs>
                <a:gs pos="100000">
                  <a:schemeClr val="accent1">
                    <a:lumMod val="60000"/>
                    <a:lumOff val="40000"/>
                  </a:schemeClr>
                </a:gs>
              </a:gsLst>
              <a:lin ang="13500000" scaled="1"/>
            </a:gradFill>
            <a:effectLst>
              <a:glow>
                <a:schemeClr val="bg2">
                  <a:lumMod val="90000"/>
                </a:schemeClr>
              </a:glow>
              <a:softEdge rad="12700"/>
            </a:effectLst>
          </c:spPr>
          <c:dPt>
            <c:idx val="0"/>
            <c:bubble3D val="0"/>
            <c:spPr>
              <a:gradFill>
                <a:gsLst>
                  <a:gs pos="0">
                    <a:srgbClr val="FF99CC"/>
                  </a:gs>
                  <a:gs pos="1000">
                    <a:schemeClr val="bg1">
                      <a:lumMod val="95000"/>
                    </a:schemeClr>
                  </a:gs>
                  <a:gs pos="82000">
                    <a:srgbClr val="FF99CC"/>
                  </a:gs>
                  <a:gs pos="100000">
                    <a:srgbClr val="FF99CC"/>
                  </a:gs>
                </a:gsLst>
                <a:lin ang="13500000" scaled="1"/>
              </a:gradFill>
              <a:ln w="19050">
                <a:noFill/>
              </a:ln>
              <a:effectLst>
                <a:glow>
                  <a:schemeClr val="bg2">
                    <a:lumMod val="90000"/>
                  </a:schemeClr>
                </a:glow>
                <a:softEdge rad="12700"/>
              </a:effectLst>
            </c:spPr>
            <c:extLst>
              <c:ext xmlns:c16="http://schemas.microsoft.com/office/drawing/2014/chart" uri="{C3380CC4-5D6E-409C-BE32-E72D297353CC}">
                <c16:uniqueId val="{00000001-43A9-4664-8291-B37EB519D913}"/>
              </c:ext>
            </c:extLst>
          </c:dPt>
          <c:dPt>
            <c:idx val="1"/>
            <c:bubble3D val="0"/>
            <c:spPr>
              <a:gradFill>
                <a:gsLst>
                  <a:gs pos="0">
                    <a:srgbClr val="FF99CC"/>
                  </a:gs>
                  <a:gs pos="1000">
                    <a:schemeClr val="bg1">
                      <a:lumMod val="95000"/>
                    </a:schemeClr>
                  </a:gs>
                  <a:gs pos="42000">
                    <a:schemeClr val="accent1">
                      <a:lumMod val="45000"/>
                      <a:lumOff val="55000"/>
                    </a:schemeClr>
                  </a:gs>
                  <a:gs pos="100000">
                    <a:schemeClr val="accent1">
                      <a:lumMod val="60000"/>
                      <a:lumOff val="40000"/>
                    </a:schemeClr>
                  </a:gs>
                </a:gsLst>
                <a:lin ang="13500000" scaled="1"/>
              </a:gradFill>
              <a:ln w="19050">
                <a:noFill/>
              </a:ln>
              <a:effectLst>
                <a:glow>
                  <a:schemeClr val="bg2">
                    <a:lumMod val="90000"/>
                  </a:schemeClr>
                </a:glow>
                <a:softEdge rad="12700"/>
              </a:effectLst>
            </c:spPr>
            <c:extLst>
              <c:ext xmlns:c16="http://schemas.microsoft.com/office/drawing/2014/chart" uri="{C3380CC4-5D6E-409C-BE32-E72D297353CC}">
                <c16:uniqueId val="{00000003-43A9-4664-8291-B37EB519D913}"/>
              </c:ext>
            </c:extLst>
          </c:dPt>
          <c:dPt>
            <c:idx val="2"/>
            <c:bubble3D val="0"/>
            <c:spPr>
              <a:gradFill>
                <a:gsLst>
                  <a:gs pos="0">
                    <a:schemeClr val="accent2">
                      <a:lumMod val="75000"/>
                    </a:schemeClr>
                  </a:gs>
                  <a:gs pos="100000">
                    <a:srgbClr val="60BCE6"/>
                  </a:gs>
                  <a:gs pos="97000">
                    <a:schemeClr val="bg1">
                      <a:lumMod val="95000"/>
                    </a:schemeClr>
                  </a:gs>
                  <a:gs pos="100000">
                    <a:schemeClr val="accent1">
                      <a:lumMod val="45000"/>
                      <a:lumOff val="55000"/>
                    </a:schemeClr>
                  </a:gs>
                  <a:gs pos="100000">
                    <a:schemeClr val="accent1">
                      <a:lumMod val="60000"/>
                      <a:lumOff val="40000"/>
                    </a:schemeClr>
                  </a:gs>
                </a:gsLst>
                <a:lin ang="13500000" scaled="1"/>
              </a:gradFill>
              <a:ln w="19050">
                <a:noFill/>
              </a:ln>
              <a:effectLst>
                <a:glow>
                  <a:schemeClr val="bg2">
                    <a:lumMod val="90000"/>
                  </a:schemeClr>
                </a:glow>
                <a:softEdge rad="12700"/>
              </a:effectLst>
            </c:spPr>
            <c:extLst>
              <c:ext xmlns:c16="http://schemas.microsoft.com/office/drawing/2014/chart" uri="{C3380CC4-5D6E-409C-BE32-E72D297353CC}">
                <c16:uniqueId val="{00000005-43A9-4664-8291-B37EB519D913}"/>
              </c:ext>
            </c:extLst>
          </c:dPt>
          <c:dPt>
            <c:idx val="3"/>
            <c:bubble3D val="0"/>
            <c:spPr>
              <a:gradFill>
                <a:gsLst>
                  <a:gs pos="0">
                    <a:srgbClr val="FF99CC"/>
                  </a:gs>
                  <a:gs pos="0">
                    <a:schemeClr val="bg1">
                      <a:lumMod val="95000"/>
                    </a:schemeClr>
                  </a:gs>
                  <a:gs pos="4000">
                    <a:schemeClr val="accent5">
                      <a:lumMod val="60000"/>
                      <a:lumOff val="40000"/>
                    </a:schemeClr>
                  </a:gs>
                </a:gsLst>
                <a:lin ang="13500000" scaled="1"/>
              </a:gradFill>
              <a:ln w="19050">
                <a:noFill/>
              </a:ln>
              <a:effectLst>
                <a:glow>
                  <a:schemeClr val="bg2">
                    <a:lumMod val="90000"/>
                  </a:schemeClr>
                </a:glow>
                <a:softEdge rad="12700"/>
              </a:effectLst>
            </c:spPr>
            <c:extLst>
              <c:ext xmlns:c16="http://schemas.microsoft.com/office/drawing/2014/chart" uri="{C3380CC4-5D6E-409C-BE32-E72D297353CC}">
                <c16:uniqueId val="{00000007-43A9-4664-8291-B37EB519D913}"/>
              </c:ext>
            </c:extLst>
          </c:dPt>
          <c:dLbls>
            <c:dLbl>
              <c:idx val="0"/>
              <c:layout>
                <c:manualLayout>
                  <c:x val="-9.573645382093203E-2"/>
                  <c:y val="-4.87998523104244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A9-4664-8291-B37EB519D913}"/>
                </c:ext>
              </c:extLst>
            </c:dLbl>
            <c:dLbl>
              <c:idx val="1"/>
              <c:layout>
                <c:manualLayout>
                  <c:x val="0.10276158964172025"/>
                  <c:y val="-1.722554259496473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3A9-4664-8291-B37EB519D913}"/>
                </c:ext>
              </c:extLst>
            </c:dLbl>
            <c:dLbl>
              <c:idx val="2"/>
              <c:layout>
                <c:manualLayout>
                  <c:x val="3.3265529308836397E-3"/>
                  <c:y val="8.848789734616516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A9-4664-8291-B37EB519D913}"/>
                </c:ext>
              </c:extLst>
            </c:dLbl>
            <c:dLbl>
              <c:idx val="3"/>
              <c:layout>
                <c:manualLayout>
                  <c:x val="5.655949256342957E-2"/>
                  <c:y val="9.573490813648272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3A9-4664-8291-B37EB519D91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Sheet1!$B$167:$B$170</c:f>
              <c:strCache>
                <c:ptCount val="4"/>
                <c:pt idx="0">
                  <c:v>Labai teigiamai</c:v>
                </c:pt>
                <c:pt idx="1">
                  <c:v>Teigiamai</c:v>
                </c:pt>
                <c:pt idx="2">
                  <c:v>Neigiamai</c:v>
                </c:pt>
                <c:pt idx="3">
                  <c:v>Neturiu nuomonės</c:v>
                </c:pt>
              </c:strCache>
            </c:strRef>
          </c:cat>
          <c:val>
            <c:numRef>
              <c:f>Sheet1!$C$167:$C$170</c:f>
              <c:numCache>
                <c:formatCode>General</c:formatCode>
                <c:ptCount val="4"/>
                <c:pt idx="0">
                  <c:v>13</c:v>
                </c:pt>
                <c:pt idx="1">
                  <c:v>24</c:v>
                </c:pt>
                <c:pt idx="2">
                  <c:v>1</c:v>
                </c:pt>
                <c:pt idx="3">
                  <c:v>1</c:v>
                </c:pt>
              </c:numCache>
            </c:numRef>
          </c:val>
          <c:extLst>
            <c:ext xmlns:c16="http://schemas.microsoft.com/office/drawing/2014/chart" uri="{C3380CC4-5D6E-409C-BE32-E72D297353CC}">
              <c16:uniqueId val="{00000008-43A9-4664-8291-B37EB519D913}"/>
            </c:ext>
          </c:extLst>
        </c:ser>
        <c:dLbls>
          <c:showLegendKey val="0"/>
          <c:showVal val="1"/>
          <c:showCatName val="0"/>
          <c:showSerName val="0"/>
          <c:showPercent val="0"/>
          <c:showBubbleSize val="0"/>
          <c:showLeaderLines val="1"/>
        </c:dLbls>
        <c:firstSliceAng val="5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a:softEdge rad="152400"/>
    </a:effectLst>
  </c:spPr>
  <c:txPr>
    <a:bodyPr/>
    <a:lstStyle/>
    <a:p>
      <a:pPr>
        <a:defRPr/>
      </a:pPr>
      <a:endParaRPr lang="lt-L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Sheet1!$B$177:$B$179</c:f>
              <c:strCache>
                <c:ptCount val="3"/>
                <c:pt idx="0">
                  <c:v>Taip</c:v>
                </c:pt>
                <c:pt idx="1">
                  <c:v>Ne</c:v>
                </c:pt>
                <c:pt idx="2">
                  <c:v>Iš dalies</c:v>
                </c:pt>
              </c:strCache>
            </c:strRef>
          </c:cat>
          <c:val>
            <c:numRef>
              <c:f>Sheet1!$C$177:$C$179</c:f>
              <c:numCache>
                <c:formatCode>General</c:formatCode>
                <c:ptCount val="3"/>
                <c:pt idx="0">
                  <c:v>24</c:v>
                </c:pt>
                <c:pt idx="1">
                  <c:v>4</c:v>
                </c:pt>
                <c:pt idx="2">
                  <c:v>11</c:v>
                </c:pt>
              </c:numCache>
            </c:numRef>
          </c:val>
          <c:extLst>
            <c:ext xmlns:c16="http://schemas.microsoft.com/office/drawing/2014/chart" uri="{C3380CC4-5D6E-409C-BE32-E72D297353CC}">
              <c16:uniqueId val="{00000000-26B3-46E1-966D-3BA84C4D1F57}"/>
            </c:ext>
          </c:extLst>
        </c:ser>
        <c:dLbls>
          <c:showLegendKey val="0"/>
          <c:showVal val="0"/>
          <c:showCatName val="0"/>
          <c:showSerName val="0"/>
          <c:showPercent val="0"/>
          <c:showBubbleSize val="0"/>
        </c:dLbls>
        <c:gapWidth val="219"/>
        <c:overlap val="-27"/>
        <c:axId val="1933842784"/>
        <c:axId val="1933852384"/>
      </c:barChart>
      <c:catAx>
        <c:axId val="193384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1933852384"/>
        <c:crosses val="autoZero"/>
        <c:auto val="1"/>
        <c:lblAlgn val="ctr"/>
        <c:lblOffset val="100"/>
        <c:noMultiLvlLbl val="0"/>
      </c:catAx>
      <c:valAx>
        <c:axId val="193385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400">
                    <a:solidFill>
                      <a:sysClr val="windowText" lastClr="000000"/>
                    </a:solidFill>
                    <a:latin typeface="Times New Roman" panose="02020603050405020304" pitchFamily="18" charset="0"/>
                    <a:cs typeface="Times New Roman" panose="02020603050405020304" pitchFamily="18" charset="0"/>
                  </a:rPr>
                  <a:t>Respondentų skaičius</a:t>
                </a:r>
              </a:p>
            </c:rich>
          </c:tx>
          <c:layout>
            <c:manualLayout>
              <c:xMode val="edge"/>
              <c:yMode val="edge"/>
              <c:x val="3.8147113747913587E-3"/>
              <c:y val="0.2811034576315256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1933842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99CC"/>
              </a:solidFill>
              <a:ln w="19050">
                <a:solidFill>
                  <a:schemeClr val="lt1"/>
                </a:solidFill>
              </a:ln>
              <a:effectLst/>
            </c:spPr>
            <c:extLst>
              <c:ext xmlns:c16="http://schemas.microsoft.com/office/drawing/2014/chart" uri="{C3380CC4-5D6E-409C-BE32-E72D297353CC}">
                <c16:uniqueId val="{00000001-CACF-4561-A607-E99E7EC06AE1}"/>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CACF-4561-A607-E99E7EC06AE1}"/>
              </c:ext>
            </c:extLst>
          </c:dPt>
          <c:dPt>
            <c:idx val="2"/>
            <c:bubble3D val="0"/>
            <c:spPr>
              <a:solidFill>
                <a:srgbClr val="90C226"/>
              </a:solidFill>
              <a:ln w="19050">
                <a:solidFill>
                  <a:schemeClr val="lt1"/>
                </a:solidFill>
              </a:ln>
              <a:effectLst/>
            </c:spPr>
            <c:extLst>
              <c:ext xmlns:c16="http://schemas.microsoft.com/office/drawing/2014/chart" uri="{C3380CC4-5D6E-409C-BE32-E72D297353CC}">
                <c16:uniqueId val="{00000005-CACF-4561-A607-E99E7EC06AE1}"/>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CACF-4561-A607-E99E7EC06AE1}"/>
              </c:ext>
            </c:extLst>
          </c:dPt>
          <c:dLbls>
            <c:dLbl>
              <c:idx val="2"/>
              <c:layout>
                <c:manualLayout>
                  <c:x val="4.511310845769817E-2"/>
                  <c:y val="9.415293054309174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CF-4561-A607-E99E7EC06AE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Sheet1!$B$207:$B$210</c:f>
              <c:strCache>
                <c:ptCount val="4"/>
                <c:pt idx="0">
                  <c:v>Labai teigiamai</c:v>
                </c:pt>
                <c:pt idx="1">
                  <c:v>Teigiamai</c:v>
                </c:pt>
                <c:pt idx="2">
                  <c:v>Neigiamai</c:v>
                </c:pt>
                <c:pt idx="3">
                  <c:v>Neturiu nuomonės</c:v>
                </c:pt>
              </c:strCache>
            </c:strRef>
          </c:cat>
          <c:val>
            <c:numRef>
              <c:f>Sheet1!$C$207:$C$210</c:f>
              <c:numCache>
                <c:formatCode>General</c:formatCode>
                <c:ptCount val="4"/>
                <c:pt idx="0">
                  <c:v>9</c:v>
                </c:pt>
                <c:pt idx="1">
                  <c:v>25</c:v>
                </c:pt>
                <c:pt idx="2">
                  <c:v>2</c:v>
                </c:pt>
                <c:pt idx="3">
                  <c:v>4</c:v>
                </c:pt>
              </c:numCache>
            </c:numRef>
          </c:val>
          <c:extLst>
            <c:ext xmlns:c16="http://schemas.microsoft.com/office/drawing/2014/chart" uri="{C3380CC4-5D6E-409C-BE32-E72D297353CC}">
              <c16:uniqueId val="{00000008-CACF-4561-A607-E99E7EC06AE1}"/>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ECB96-340E-4840-A657-4450A207742B}" type="datetimeFigureOut">
              <a:rPr lang="lt-LT" smtClean="0"/>
              <a:t>2026-05-26</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29A79-8583-49C6-9BC7-3740AA62D58A}" type="slidenum">
              <a:rPr lang="lt-LT" smtClean="0"/>
              <a:t>‹#›</a:t>
            </a:fld>
            <a:endParaRPr lang="lt-LT"/>
          </a:p>
        </p:txBody>
      </p:sp>
    </p:spTree>
    <p:extLst>
      <p:ext uri="{BB962C8B-B14F-4D97-AF65-F5344CB8AC3E}">
        <p14:creationId xmlns:p14="http://schemas.microsoft.com/office/powerpoint/2010/main" val="194308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lt-LT"/>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A29A79-8583-49C6-9BC7-3740AA62D58A}" type="slidenum">
              <a:rPr lang="lt-LT" smtClean="0"/>
              <a:t>2</a:t>
            </a:fld>
            <a:endParaRPr lang="lt-LT"/>
          </a:p>
        </p:txBody>
      </p:sp>
    </p:spTree>
    <p:extLst>
      <p:ext uri="{BB962C8B-B14F-4D97-AF65-F5344CB8AC3E}">
        <p14:creationId xmlns:p14="http://schemas.microsoft.com/office/powerpoint/2010/main" val="52301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9AA29A79-8583-49C6-9BC7-3740AA62D58A}" type="slidenum">
              <a:rPr lang="lt-LT" smtClean="0"/>
              <a:t>18</a:t>
            </a:fld>
            <a:endParaRPr lang="lt-LT"/>
          </a:p>
        </p:txBody>
      </p:sp>
    </p:spTree>
    <p:extLst>
      <p:ext uri="{BB962C8B-B14F-4D97-AF65-F5344CB8AC3E}">
        <p14:creationId xmlns:p14="http://schemas.microsoft.com/office/powerpoint/2010/main" val="225494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a:t>Spustelėję redaguokite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70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18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77596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497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209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152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52251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a:t>Spustelėję redaguokite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87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64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321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0092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385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22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86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a:t>Spustelėję redaguokite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2A54C80-263E-416B-A8E0-580EDEADCBDC}" type="datetimeFigureOut">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4769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111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5/26/2026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4395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evelina.kelpsaite@kaunovsb.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D08ACAE-146B-401B-B0B9-036DEA9E8F0D}"/>
              </a:ext>
            </a:extLst>
          </p:cNvPr>
          <p:cNvSpPr>
            <a:spLocks noGrp="1"/>
          </p:cNvSpPr>
          <p:nvPr>
            <p:ph type="ctrTitle"/>
          </p:nvPr>
        </p:nvSpPr>
        <p:spPr>
          <a:xfrm>
            <a:off x="872128" y="2684639"/>
            <a:ext cx="8899637" cy="2040031"/>
          </a:xfrm>
        </p:spPr>
        <p:txBody>
          <a:bodyPr/>
          <a:lstStyle/>
          <a:p>
            <a:pPr algn="ctr"/>
            <a:r>
              <a:rPr lang="lt-LT" sz="3600" dirty="0">
                <a:solidFill>
                  <a:schemeClr val="tx1"/>
                </a:solidFill>
                <a:latin typeface="Times New Roman" panose="02020603050405020304" pitchFamily="18" charset="0"/>
                <a:cs typeface="Times New Roman" panose="02020603050405020304" pitchFamily="18" charset="0"/>
              </a:rPr>
              <a:t>Ikimokyklinių ir priešmokyklinių įstaigų tėvų (globėjų) nuomonė apie maitinimo organizavimą. </a:t>
            </a:r>
            <a:br>
              <a:rPr lang="lt-LT" sz="3600" dirty="0">
                <a:solidFill>
                  <a:schemeClr val="tx1"/>
                </a:solidFill>
                <a:latin typeface="Times New Roman" panose="02020603050405020304" pitchFamily="18" charset="0"/>
                <a:cs typeface="Times New Roman" panose="02020603050405020304" pitchFamily="18" charset="0"/>
              </a:rPr>
            </a:br>
            <a:r>
              <a:rPr lang="lt-LT" sz="3600" dirty="0">
                <a:solidFill>
                  <a:schemeClr val="tx1"/>
                </a:solidFill>
                <a:latin typeface="Times New Roman" panose="02020603050405020304" pitchFamily="18" charset="0"/>
                <a:cs typeface="Times New Roman" panose="02020603050405020304" pitchFamily="18" charset="0"/>
              </a:rPr>
              <a:t>Apklausos rezultatų aptarimas</a:t>
            </a:r>
            <a:endParaRPr lang="lt-LT" sz="3600" dirty="0">
              <a:solidFill>
                <a:schemeClr val="tx1"/>
              </a:solidFill>
            </a:endParaRPr>
          </a:p>
        </p:txBody>
      </p:sp>
      <p:sp>
        <p:nvSpPr>
          <p:cNvPr id="3" name="Antrinis pavadinimas 2">
            <a:extLst>
              <a:ext uri="{FF2B5EF4-FFF2-40B4-BE49-F238E27FC236}">
                <a16:creationId xmlns:a16="http://schemas.microsoft.com/office/drawing/2014/main" id="{B7280BAF-B433-4403-B7B5-B56204160D0F}"/>
              </a:ext>
            </a:extLst>
          </p:cNvPr>
          <p:cNvSpPr>
            <a:spLocks noGrp="1"/>
          </p:cNvSpPr>
          <p:nvPr>
            <p:ph type="subTitle" idx="1"/>
          </p:nvPr>
        </p:nvSpPr>
        <p:spPr>
          <a:xfrm>
            <a:off x="763975" y="5138969"/>
            <a:ext cx="8899637" cy="880658"/>
          </a:xfrm>
        </p:spPr>
        <p:txBody>
          <a:bodyPr/>
          <a:lstStyle/>
          <a:p>
            <a:r>
              <a:rPr lang="lt-LT" dirty="0">
                <a:solidFill>
                  <a:schemeClr val="bg1">
                    <a:lumMod val="50000"/>
                  </a:schemeClr>
                </a:solidFill>
                <a:latin typeface="Times New Roman" panose="02020603050405020304" pitchFamily="18" charset="0"/>
                <a:cs typeface="Times New Roman" panose="02020603050405020304" pitchFamily="18" charset="0"/>
              </a:rPr>
              <a:t>Parengė Maitinimo organizavimo specialistė Evelina Kelpšaitė</a:t>
            </a:r>
          </a:p>
          <a:p>
            <a:endParaRPr lang="lt-LT" dirty="0"/>
          </a:p>
        </p:txBody>
      </p:sp>
      <p:pic>
        <p:nvPicPr>
          <p:cNvPr id="4" name="Paveikslėlis 3">
            <a:extLst>
              <a:ext uri="{FF2B5EF4-FFF2-40B4-BE49-F238E27FC236}">
                <a16:creationId xmlns:a16="http://schemas.microsoft.com/office/drawing/2014/main" id="{5A694110-A94D-2136-7EE5-2CF36F471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41362"/>
            <a:ext cx="2705100" cy="657225"/>
          </a:xfrm>
          <a:prstGeom prst="rect">
            <a:avLst/>
          </a:prstGeom>
        </p:spPr>
      </p:pic>
      <p:pic>
        <p:nvPicPr>
          <p:cNvPr id="5" name="Picture 4">
            <a:extLst>
              <a:ext uri="{FF2B5EF4-FFF2-40B4-BE49-F238E27FC236}">
                <a16:creationId xmlns:a16="http://schemas.microsoft.com/office/drawing/2014/main" id="{87C6F4C0-7FEB-E7C0-27F0-871DAE5A5BF8}"/>
              </a:ext>
            </a:extLst>
          </p:cNvPr>
          <p:cNvPicPr>
            <a:picLocks noChangeAspect="1"/>
          </p:cNvPicPr>
          <p:nvPr/>
        </p:nvPicPr>
        <p:blipFill>
          <a:blip r:embed="rId3"/>
          <a:stretch>
            <a:fillRect/>
          </a:stretch>
        </p:blipFill>
        <p:spPr>
          <a:xfrm>
            <a:off x="4251491" y="283134"/>
            <a:ext cx="2140912" cy="1987206"/>
          </a:xfrm>
          <a:prstGeom prst="rect">
            <a:avLst/>
          </a:prstGeom>
        </p:spPr>
      </p:pic>
    </p:spTree>
    <p:extLst>
      <p:ext uri="{BB962C8B-B14F-4D97-AF65-F5344CB8AC3E}">
        <p14:creationId xmlns:p14="http://schemas.microsoft.com/office/powerpoint/2010/main" val="316541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4B8C2-8D57-22E4-215E-12542C046F0B}"/>
              </a:ext>
            </a:extLst>
          </p:cNvPr>
          <p:cNvSpPr>
            <a:spLocks noGrp="1"/>
          </p:cNvSpPr>
          <p:nvPr>
            <p:ph idx="1"/>
          </p:nvPr>
        </p:nvSpPr>
        <p:spPr>
          <a:xfrm>
            <a:off x="505142" y="453710"/>
            <a:ext cx="8953489" cy="1446558"/>
          </a:xfrm>
        </p:spPr>
        <p:txBody>
          <a:bodyPr>
            <a:normAutofit/>
          </a:bodyPr>
          <a:lstStyle/>
          <a:p>
            <a:pPr marL="0" indent="0">
              <a:buNone/>
            </a:pPr>
            <a:r>
              <a:rPr lang="lt-LT" sz="2000" b="1" dirty="0">
                <a:solidFill>
                  <a:schemeClr val="tx1"/>
                </a:solidFill>
                <a:latin typeface="Times New Roman" panose="02020603050405020304" pitchFamily="18" charset="0"/>
                <a:cs typeface="Times New Roman" panose="02020603050405020304" pitchFamily="18" charset="0"/>
              </a:rPr>
              <a:t>Dauguma tėvų sutinka su reikalavimu, kad į ugdymo įstaigoje organizuojamas šventes atneštas maistas turi atitikti Tvarkos aprašo 18-19 punktų reikalavimus</a:t>
            </a:r>
          </a:p>
        </p:txBody>
      </p:sp>
      <p:graphicFrame>
        <p:nvGraphicFramePr>
          <p:cNvPr id="6" name="Chart 5">
            <a:extLst>
              <a:ext uri="{FF2B5EF4-FFF2-40B4-BE49-F238E27FC236}">
                <a16:creationId xmlns:a16="http://schemas.microsoft.com/office/drawing/2014/main" id="{1C0FB6A8-988F-9073-7DE7-3ED68BF08C33}"/>
              </a:ext>
            </a:extLst>
          </p:cNvPr>
          <p:cNvGraphicFramePr>
            <a:graphicFrameLocks/>
          </p:cNvGraphicFramePr>
          <p:nvPr>
            <p:extLst>
              <p:ext uri="{D42A27DB-BD31-4B8C-83A1-F6EECF244321}">
                <p14:modId xmlns:p14="http://schemas.microsoft.com/office/powerpoint/2010/main" val="4038095657"/>
              </p:ext>
            </p:extLst>
          </p:nvPr>
        </p:nvGraphicFramePr>
        <p:xfrm>
          <a:off x="1186834" y="1427213"/>
          <a:ext cx="7563875" cy="4245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73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B8F6-287D-1FC2-AB0A-2558517B26D6}"/>
              </a:ext>
            </a:extLst>
          </p:cNvPr>
          <p:cNvSpPr>
            <a:spLocks noGrp="1"/>
          </p:cNvSpPr>
          <p:nvPr>
            <p:ph type="title"/>
          </p:nvPr>
        </p:nvSpPr>
        <p:spPr>
          <a:xfrm>
            <a:off x="2849562" y="609600"/>
            <a:ext cx="6424439" cy="1320800"/>
          </a:xfrm>
        </p:spPr>
        <p:txBody>
          <a:bodyPr>
            <a:normAutofit/>
          </a:bodyPr>
          <a:lstStyle/>
          <a:p>
            <a:pPr algn="ctr"/>
            <a:r>
              <a:rPr lang="lt-LT" sz="2800" b="1" dirty="0">
                <a:solidFill>
                  <a:schemeClr val="tx1"/>
                </a:solidFill>
                <a:latin typeface="Times New Roman" panose="02020603050405020304" pitchFamily="18" charset="0"/>
                <a:cs typeface="Times New Roman" panose="02020603050405020304" pitchFamily="18" charset="0"/>
              </a:rPr>
              <a:t>Tvarkos aprašo 18 punktas </a:t>
            </a:r>
            <a:br>
              <a:rPr lang="lt-LT" dirty="0"/>
            </a:br>
            <a:endParaRPr lang="lt-LT" dirty="0"/>
          </a:p>
        </p:txBody>
      </p:sp>
      <p:pic>
        <p:nvPicPr>
          <p:cNvPr id="7" name="Picture 6">
            <a:extLst>
              <a:ext uri="{FF2B5EF4-FFF2-40B4-BE49-F238E27FC236}">
                <a16:creationId xmlns:a16="http://schemas.microsoft.com/office/drawing/2014/main" id="{815FF6E3-8A1F-7F15-B997-BB58548EEF03}"/>
              </a:ext>
            </a:extLst>
          </p:cNvPr>
          <p:cNvPicPr>
            <a:picLocks noChangeAspect="1"/>
          </p:cNvPicPr>
          <p:nvPr/>
        </p:nvPicPr>
        <p:blipFill>
          <a:blip r:embed="rId2">
            <a:alphaModFix/>
            <a:extLst>
              <a:ext uri="{28A0092B-C50C-407E-A947-70E740481C1C}">
                <a14:useLocalDpi xmlns:a14="http://schemas.microsoft.com/office/drawing/2010/main" val="0"/>
              </a:ext>
            </a:extLst>
          </a:blip>
          <a:srcRect t="11467" r="3" b="13167"/>
          <a:stretch>
            <a:fillRect/>
          </a:stretch>
        </p:blipFill>
        <p:spPr>
          <a:xfrm>
            <a:off x="1" y="10"/>
            <a:ext cx="2032191" cy="2285990"/>
          </a:xfrm>
          <a:custGeom>
            <a:avLst/>
            <a:gdLst/>
            <a:ahLst/>
            <a:cxnLst/>
            <a:rect l="l" t="t" r="r" b="b"/>
            <a:pathLst>
              <a:path w="2032191" h="2286000">
                <a:moveTo>
                  <a:pt x="0" y="0"/>
                </a:moveTo>
                <a:lnTo>
                  <a:pt x="1676558" y="0"/>
                </a:lnTo>
                <a:lnTo>
                  <a:pt x="2032191" y="2286000"/>
                </a:lnTo>
                <a:lnTo>
                  <a:pt x="0" y="2286000"/>
                </a:lnTo>
                <a:close/>
              </a:path>
            </a:pathLst>
          </a:custGeom>
        </p:spPr>
      </p:pic>
      <p:pic>
        <p:nvPicPr>
          <p:cNvPr id="5" name="Picture 4">
            <a:extLst>
              <a:ext uri="{FF2B5EF4-FFF2-40B4-BE49-F238E27FC236}">
                <a16:creationId xmlns:a16="http://schemas.microsoft.com/office/drawing/2014/main" id="{B689CC99-CDF6-DB0F-0766-20119BD78B30}"/>
              </a:ext>
            </a:extLst>
          </p:cNvPr>
          <p:cNvPicPr>
            <a:picLocks noChangeAspect="1"/>
          </p:cNvPicPr>
          <p:nvPr/>
        </p:nvPicPr>
        <p:blipFill>
          <a:blip r:embed="rId3">
            <a:alphaModFix/>
            <a:extLst>
              <a:ext uri="{28A0092B-C50C-407E-A947-70E740481C1C}">
                <a14:useLocalDpi xmlns:a14="http://schemas.microsoft.com/office/drawing/2010/main" val="0"/>
              </a:ext>
            </a:extLst>
          </a:blip>
          <a:srcRect l="14400" r="15934" b="4"/>
          <a:stretch>
            <a:fillRect/>
          </a:stretch>
        </p:blipFill>
        <p:spPr>
          <a:xfrm>
            <a:off x="1" y="2286001"/>
            <a:ext cx="2388151" cy="2288103"/>
          </a:xfrm>
          <a:custGeom>
            <a:avLst/>
            <a:gdLst/>
            <a:ahLst/>
            <a:cxnLst/>
            <a:rect l="l" t="t" r="r" b="b"/>
            <a:pathLst>
              <a:path w="2388151" h="2288103">
                <a:moveTo>
                  <a:pt x="0" y="0"/>
                </a:moveTo>
                <a:lnTo>
                  <a:pt x="2032191" y="0"/>
                </a:lnTo>
                <a:lnTo>
                  <a:pt x="2388151" y="2288103"/>
                </a:lnTo>
                <a:lnTo>
                  <a:pt x="95581" y="2288103"/>
                </a:lnTo>
                <a:lnTo>
                  <a:pt x="0" y="1717652"/>
                </a:lnTo>
                <a:close/>
              </a:path>
            </a:pathLst>
          </a:custGeom>
        </p:spPr>
      </p:pic>
      <p:cxnSp>
        <p:nvCxnSpPr>
          <p:cNvPr id="40" name="Straight Connector 39">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5C077E4-4414-BE52-760E-1D27A7C71845}"/>
              </a:ext>
            </a:extLst>
          </p:cNvPr>
          <p:cNvPicPr>
            <a:picLocks noChangeAspect="1"/>
          </p:cNvPicPr>
          <p:nvPr/>
        </p:nvPicPr>
        <p:blipFill>
          <a:blip r:embed="rId4">
            <a:alphaModFix/>
            <a:extLst>
              <a:ext uri="{28A0092B-C50C-407E-A947-70E740481C1C}">
                <a14:useLocalDpi xmlns:a14="http://schemas.microsoft.com/office/drawing/2010/main" val="0"/>
              </a:ext>
            </a:extLst>
          </a:blip>
          <a:srcRect l="13036"/>
          <a:stretch>
            <a:fillRect/>
          </a:stretch>
        </p:blipFill>
        <p:spPr>
          <a:xfrm>
            <a:off x="95582" y="4574104"/>
            <a:ext cx="2648210" cy="2283897"/>
          </a:xfrm>
          <a:custGeom>
            <a:avLst/>
            <a:gdLst/>
            <a:ahLst/>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p:spPr>
      </p:pic>
      <p:cxnSp>
        <p:nvCxnSpPr>
          <p:cNvPr id="43" name="Straight Connector 42">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 name="Content Placeholder 2">
            <a:extLst>
              <a:ext uri="{FF2B5EF4-FFF2-40B4-BE49-F238E27FC236}">
                <a16:creationId xmlns:a16="http://schemas.microsoft.com/office/drawing/2014/main" id="{3AB18DF3-8573-BF87-7C4A-85F6C41AE285}"/>
              </a:ext>
            </a:extLst>
          </p:cNvPr>
          <p:cNvSpPr>
            <a:spLocks noGrp="1"/>
          </p:cNvSpPr>
          <p:nvPr>
            <p:ph idx="1"/>
          </p:nvPr>
        </p:nvSpPr>
        <p:spPr>
          <a:xfrm>
            <a:off x="2917999" y="1930400"/>
            <a:ext cx="6424439" cy="3880773"/>
          </a:xfrm>
        </p:spPr>
        <p:txBody>
          <a:bodyPr>
            <a:normAutofit/>
          </a:bodyPr>
          <a:lstStyle/>
          <a:p>
            <a:pPr marL="0" indent="0" algn="just">
              <a:buNone/>
            </a:pPr>
            <a:r>
              <a:rPr lang="lt-LT" b="1" dirty="0">
                <a:solidFill>
                  <a:schemeClr val="tx1"/>
                </a:solidFill>
                <a:latin typeface="Times New Roman" panose="02020603050405020304" pitchFamily="18" charset="0"/>
                <a:ea typeface="Calibri" panose="020F0502020204030204" pitchFamily="34" charset="0"/>
              </a:rPr>
              <a:t>Vaikams maitinti rekomenduojami šie maisto produktai: </a:t>
            </a:r>
            <a:r>
              <a:rPr lang="lt-LT" dirty="0">
                <a:solidFill>
                  <a:schemeClr val="tx1"/>
                </a:solidFill>
                <a:latin typeface="Times New Roman" panose="02020603050405020304" pitchFamily="18" charset="0"/>
                <a:ea typeface="Calibri" panose="020F0502020204030204" pitchFamily="34" charset="0"/>
              </a:rPr>
              <a:t>daržovės, vaisiai, uogos ir jų patiekalai; grūdiniai (viso grūdo gaminiai, kruopų produktai, duonos gaminiai); ankštinės daržovės; pienas ir pieno produktai (rauginti pieno gaminiai, po rauginimo termiškai neapdoroti); kiaušiniai; liesa mėsa (neužšaldyta); žuvis ir jos produktai (neužšaldyti); </a:t>
            </a:r>
            <a:r>
              <a:rPr lang="lt-LT" dirty="0">
                <a:solidFill>
                  <a:schemeClr val="tx1"/>
                </a:solidFill>
                <a:latin typeface="Times New Roman" panose="02020603050405020304" pitchFamily="18" charset="0"/>
                <a:ea typeface="Times New Roman" panose="02020603050405020304" pitchFamily="18" charset="0"/>
              </a:rPr>
              <a:t>aliejai; </a:t>
            </a:r>
            <a:r>
              <a:rPr lang="lt-LT" dirty="0">
                <a:solidFill>
                  <a:schemeClr val="tx1"/>
                </a:solidFill>
                <a:latin typeface="Times New Roman" panose="02020603050405020304" pitchFamily="18" charset="0"/>
                <a:ea typeface="Calibri" panose="020F0502020204030204" pitchFamily="34" charset="0"/>
              </a:rPr>
              <a:t>turi būti mažiau vartojama gyvūninės kilmės riebalų: kur įmanoma, riebi mėsa ir mėsos gaminiai turi būti keičiami liesa mėsa, paukštiena, žuvimi ar ankštinėmis daržovėmis; geriamasis vanduo ir natūralus mineralinis bei šaltinio vanduo. </a:t>
            </a:r>
          </a:p>
          <a:p>
            <a:pPr marL="0" indent="0">
              <a:buNone/>
            </a:pPr>
            <a:endParaRPr lang="lt-LT" dirty="0">
              <a:latin typeface="Times New Roman" panose="02020603050405020304" pitchFamily="18" charset="0"/>
              <a:ea typeface="Calibri" panose="020F0502020204030204" pitchFamily="34" charset="0"/>
            </a:endParaRPr>
          </a:p>
          <a:p>
            <a:pPr marL="0" indent="0">
              <a:buNone/>
            </a:pPr>
            <a:endParaRPr lang="lt-LT" dirty="0">
              <a:latin typeface="Times New Roman" panose="02020603050405020304" pitchFamily="18" charset="0"/>
              <a:ea typeface="Calibri" panose="020F0502020204030204" pitchFamily="34" charset="0"/>
            </a:endParaRPr>
          </a:p>
          <a:p>
            <a:pPr marL="0" indent="0">
              <a:buNone/>
            </a:pPr>
            <a:endParaRPr lang="lt-LT" dirty="0"/>
          </a:p>
          <a:p>
            <a:pPr marL="0" indent="0">
              <a:buNone/>
            </a:pPr>
            <a:endParaRPr lang="lt-LT" dirty="0"/>
          </a:p>
        </p:txBody>
      </p:sp>
    </p:spTree>
    <p:extLst>
      <p:ext uri="{BB962C8B-B14F-4D97-AF65-F5344CB8AC3E}">
        <p14:creationId xmlns:p14="http://schemas.microsoft.com/office/powerpoint/2010/main" val="315778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FBD67-366A-687E-9183-46C13EA689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84871F-1641-DA53-5826-520655FD2CFC}"/>
              </a:ext>
            </a:extLst>
          </p:cNvPr>
          <p:cNvSpPr>
            <a:spLocks noGrp="1"/>
          </p:cNvSpPr>
          <p:nvPr>
            <p:ph idx="1"/>
          </p:nvPr>
        </p:nvSpPr>
        <p:spPr>
          <a:xfrm>
            <a:off x="484294" y="1076960"/>
            <a:ext cx="9157546" cy="5394960"/>
          </a:xfrm>
        </p:spPr>
        <p:txBody>
          <a:bodyPr>
            <a:normAutofit fontScale="92500" lnSpcReduction="10000"/>
          </a:bodyPr>
          <a:lstStyle/>
          <a:p>
            <a:pPr marL="0" indent="0" algn="just">
              <a:buNone/>
            </a:pPr>
            <a:r>
              <a:rPr lang="lt-L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Vaikų maitinimui mokyklose </a:t>
            </a:r>
            <a:r>
              <a:rPr lang="lt-LT"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draudžiamos naudoti šios maisto produktų grupės: </a:t>
            </a:r>
            <a:r>
              <a:rPr lang="lt-L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bulvių, kukurūzų ar kitokie traškučiai, kiti riebaluose virti, skrudinti ar spraginti gaminiai; saldainiai; šokoladas ir šokolado gaminiai; valgomieji ledai; pieno produktai ir konditerijos gaminiai su glajumi, glaistu, šokoladu ar kremu; pieno produktai su alyvpalmių aliejumi; kramtomoji guma; gazuoti gėrimai; energiniai gėrimai; maisto produktai, papildyti B grupės vitaminais; nealkoholinis alus, sidras ir vynas; gėrimai ir maisto produktai, pagaminti iš (arba kurių sudėtyje yra) kavamedžio pupelių kavos ar jų ekstrakto; cikorijos, gilių ar grūdų gėrimai (kavos pakaitalai); kisieliai; arbata, kurioje yra pluoštinių kanapių dalių (išskyrus sėklas); sultinių, padažų koncentratai; padažai su spirgučiais; šaltai, karštai, mažai rūkyti mėsos gaminiai ir mėsos gaminiai, kurių gamyboje buvo naudojamos rūkymo kvapiosios medžiagos</a:t>
            </a:r>
            <a:r>
              <a:rPr lang="lt-LT"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(jie leidžiami bendrojo ugdymo įstaigose organizuojamų vasaros stovyklų metu ar sudarant maisto davinius); rūkyta žuvis; konservuoti mėsos ir žuvies gaminiai (jie leidžiami bendrojo ugdymo įstaigose organizuojamų vasaros stovyklų metu ar sudarant maisto davinius); strimelės, pagautos Baltijos jūroje; nepramoninės gamybos konservuoti gaminiai; mechaniškai atskirta mėsa, žuvis ir maisto produktai, į kurių sudėtį įeina mechaniškai atskirta mėsa ar žuvis; subproduktai ir jų gaminiai (išskyrus liežuvius ir kepenis); džiūvėsėliuose volioti ar džiūvėsėliais pabarstyti kepti mėsos, paukštienos ir žuvies gaminiai; maisto papildai; maisto produktai, pagaminti iš genetiškai modifikuotų organizmų (toliau – GMO), arba maisto produktai, į kurių sudėtį įeina GMO; maisto produktai, į kurių sudėtį įeina iš dalies </a:t>
            </a:r>
            <a:r>
              <a:rPr lang="lt-LT"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hidrinti</a:t>
            </a:r>
            <a:r>
              <a:rPr lang="lt-L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augaliniai riebalai.</a:t>
            </a:r>
            <a:endParaRPr lang="lt-LT"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lt-LT" dirty="0"/>
          </a:p>
        </p:txBody>
      </p:sp>
      <p:sp>
        <p:nvSpPr>
          <p:cNvPr id="4" name="Title 1">
            <a:extLst>
              <a:ext uri="{FF2B5EF4-FFF2-40B4-BE49-F238E27FC236}">
                <a16:creationId xmlns:a16="http://schemas.microsoft.com/office/drawing/2014/main" id="{0E459A61-BE9D-8758-30E2-7EE5050DC510}"/>
              </a:ext>
            </a:extLst>
          </p:cNvPr>
          <p:cNvSpPr>
            <a:spLocks noGrp="1"/>
          </p:cNvSpPr>
          <p:nvPr>
            <p:ph type="title"/>
          </p:nvPr>
        </p:nvSpPr>
        <p:spPr>
          <a:xfrm>
            <a:off x="3471334" y="386080"/>
            <a:ext cx="3884506" cy="508000"/>
          </a:xfrm>
        </p:spPr>
        <p:txBody>
          <a:bodyPr>
            <a:normAutofit fontScale="90000"/>
          </a:bodyPr>
          <a:lstStyle/>
          <a:p>
            <a:r>
              <a:rPr lang="lt-LT" sz="2700" b="1" dirty="0">
                <a:solidFill>
                  <a:schemeClr val="tx1"/>
                </a:solidFill>
                <a:latin typeface="Times New Roman" panose="02020603050405020304" pitchFamily="18" charset="0"/>
                <a:cs typeface="Times New Roman" panose="02020603050405020304" pitchFamily="18" charset="0"/>
              </a:rPr>
              <a:t>Tvarkos aprašo 19 punktas </a:t>
            </a:r>
            <a:br>
              <a:rPr lang="lt-LT" dirty="0"/>
            </a:br>
            <a:endParaRPr lang="lt-LT" dirty="0"/>
          </a:p>
        </p:txBody>
      </p:sp>
    </p:spTree>
    <p:extLst>
      <p:ext uri="{BB962C8B-B14F-4D97-AF65-F5344CB8AC3E}">
        <p14:creationId xmlns:p14="http://schemas.microsoft.com/office/powerpoint/2010/main" val="292438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86BB-1743-3BB6-077C-3B2596FAFE79}"/>
              </a:ext>
            </a:extLst>
          </p:cNvPr>
          <p:cNvSpPr>
            <a:spLocks noGrp="1"/>
          </p:cNvSpPr>
          <p:nvPr>
            <p:ph type="title"/>
          </p:nvPr>
        </p:nvSpPr>
        <p:spPr>
          <a:xfrm>
            <a:off x="402031" y="501022"/>
            <a:ext cx="8596668" cy="894735"/>
          </a:xfrm>
        </p:spPr>
        <p:txBody>
          <a:bodyPr>
            <a:normAutofit/>
          </a:bodyPr>
          <a:lstStyle/>
          <a:p>
            <a:pPr marL="342900" indent="-342900">
              <a:buClr>
                <a:schemeClr val="bg1">
                  <a:lumMod val="50000"/>
                </a:schemeClr>
              </a:buClr>
              <a:buFont typeface="Wingdings" panose="05000000000000000000" pitchFamily="2" charset="2"/>
              <a:buChar char="Ø"/>
            </a:pPr>
            <a:r>
              <a:rPr lang="lt-LT" sz="2000" b="1" dirty="0">
                <a:solidFill>
                  <a:schemeClr val="tx1"/>
                </a:solidFill>
                <a:latin typeface="Times New Roman" panose="02020603050405020304" pitchFamily="18" charset="0"/>
                <a:cs typeface="Times New Roman" panose="02020603050405020304" pitchFamily="18" charset="0"/>
              </a:rPr>
              <a:t>85 proc. tėvų dabartinį valgiaraštį vertina teigiamai</a:t>
            </a:r>
          </a:p>
        </p:txBody>
      </p:sp>
      <p:graphicFrame>
        <p:nvGraphicFramePr>
          <p:cNvPr id="4" name="Content Placeholder 3">
            <a:extLst>
              <a:ext uri="{FF2B5EF4-FFF2-40B4-BE49-F238E27FC236}">
                <a16:creationId xmlns:a16="http://schemas.microsoft.com/office/drawing/2014/main" id="{A4AAA552-DA06-4D3F-A41F-1D8FAEE8F64C}"/>
              </a:ext>
            </a:extLst>
          </p:cNvPr>
          <p:cNvGraphicFramePr>
            <a:graphicFrameLocks noGrp="1"/>
          </p:cNvGraphicFramePr>
          <p:nvPr>
            <p:ph idx="1"/>
            <p:extLst>
              <p:ext uri="{D42A27DB-BD31-4B8C-83A1-F6EECF244321}">
                <p14:modId xmlns:p14="http://schemas.microsoft.com/office/powerpoint/2010/main" val="1937859238"/>
              </p:ext>
            </p:extLst>
          </p:nvPr>
        </p:nvGraphicFramePr>
        <p:xfrm>
          <a:off x="-611324" y="946252"/>
          <a:ext cx="6747285" cy="24827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980ADB5-1400-6DED-92DD-55F0CC699D2A}"/>
              </a:ext>
            </a:extLst>
          </p:cNvPr>
          <p:cNvSpPr txBox="1"/>
          <p:nvPr/>
        </p:nvSpPr>
        <p:spPr>
          <a:xfrm>
            <a:off x="402031" y="3603101"/>
            <a:ext cx="8928782" cy="369332"/>
          </a:xfrm>
          <a:prstGeom prst="rect">
            <a:avLst/>
          </a:prstGeom>
          <a:noFill/>
        </p:spPr>
        <p:txBody>
          <a:bodyPr wrap="square" rtlCol="0">
            <a:spAutoFit/>
          </a:bodyPr>
          <a:lstStyle/>
          <a:p>
            <a:pPr marL="285750" indent="-285750">
              <a:buClr>
                <a:schemeClr val="bg1">
                  <a:lumMod val="50000"/>
                </a:schemeClr>
              </a:buClr>
              <a:buFont typeface="Wingdings" panose="05000000000000000000" pitchFamily="2" charset="2"/>
              <a:buChar char="Ø"/>
            </a:pPr>
            <a:r>
              <a:rPr lang="lt-LT" b="1" dirty="0">
                <a:latin typeface="Times New Roman" panose="02020603050405020304" pitchFamily="18" charset="0"/>
                <a:cs typeface="Times New Roman" panose="02020603050405020304" pitchFamily="18" charset="0"/>
              </a:rPr>
              <a:t>Dauguma mano, kad </a:t>
            </a:r>
            <a:r>
              <a:rPr lang="lt-LT" b="1" dirty="0">
                <a:solidFill>
                  <a:prstClr val="black"/>
                </a:solidFill>
                <a:latin typeface="Times New Roman" panose="02020603050405020304" pitchFamily="18" charset="0"/>
                <a:cs typeface="Times New Roman" panose="02020603050405020304" pitchFamily="18" charset="0"/>
              </a:rPr>
              <a:t>tiekiamų patiekalų ir (ar) produktų įvairovė yra pakankama</a:t>
            </a:r>
            <a:endParaRPr lang="lt-LT" dirty="0"/>
          </a:p>
        </p:txBody>
      </p:sp>
      <p:graphicFrame>
        <p:nvGraphicFramePr>
          <p:cNvPr id="6" name="Chart 5">
            <a:extLst>
              <a:ext uri="{FF2B5EF4-FFF2-40B4-BE49-F238E27FC236}">
                <a16:creationId xmlns:a16="http://schemas.microsoft.com/office/drawing/2014/main" id="{9F74E66F-5176-5327-FAD2-5A02E501FD56}"/>
              </a:ext>
            </a:extLst>
          </p:cNvPr>
          <p:cNvGraphicFramePr>
            <a:graphicFrameLocks/>
          </p:cNvGraphicFramePr>
          <p:nvPr>
            <p:extLst>
              <p:ext uri="{D42A27DB-BD31-4B8C-83A1-F6EECF244321}">
                <p14:modId xmlns:p14="http://schemas.microsoft.com/office/powerpoint/2010/main" val="1790885007"/>
              </p:ext>
            </p:extLst>
          </p:nvPr>
        </p:nvGraphicFramePr>
        <p:xfrm>
          <a:off x="402031" y="4076093"/>
          <a:ext cx="4720576" cy="25901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9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BB3D-A275-E3C6-C256-2E76CD4E564C}"/>
              </a:ext>
            </a:extLst>
          </p:cNvPr>
          <p:cNvSpPr>
            <a:spLocks noGrp="1"/>
          </p:cNvSpPr>
          <p:nvPr>
            <p:ph type="title"/>
          </p:nvPr>
        </p:nvSpPr>
        <p:spPr>
          <a:xfrm>
            <a:off x="529849" y="363794"/>
            <a:ext cx="9499054" cy="884903"/>
          </a:xfrm>
        </p:spPr>
        <p:txBody>
          <a:bodyPr>
            <a:normAutofit/>
          </a:bodyPr>
          <a:lstStyle/>
          <a:p>
            <a:pPr marL="342900" indent="-342900">
              <a:buClr>
                <a:schemeClr val="bg1">
                  <a:lumMod val="50000"/>
                </a:schemeClr>
              </a:buClr>
              <a:buFont typeface="Wingdings" panose="05000000000000000000" pitchFamily="2" charset="2"/>
              <a:buChar char="Ø"/>
            </a:pPr>
            <a:r>
              <a:rPr lang="lt-LT" sz="2000" b="1" dirty="0">
                <a:solidFill>
                  <a:schemeClr val="tx1"/>
                </a:solidFill>
                <a:latin typeface="Times New Roman" panose="02020603050405020304" pitchFamily="18" charset="0"/>
                <a:cs typeface="Times New Roman" panose="02020603050405020304" pitchFamily="18" charset="0"/>
              </a:rPr>
              <a:t>Ar ugdymo įstaigoje organizuojami susirinkimai maitinimo organizavimo tema?</a:t>
            </a:r>
          </a:p>
        </p:txBody>
      </p:sp>
      <p:graphicFrame>
        <p:nvGraphicFramePr>
          <p:cNvPr id="5" name="Content Placeholder 4">
            <a:extLst>
              <a:ext uri="{FF2B5EF4-FFF2-40B4-BE49-F238E27FC236}">
                <a16:creationId xmlns:a16="http://schemas.microsoft.com/office/drawing/2014/main" id="{B0F5D4D8-5055-E613-7F0C-D0AA52D95624}"/>
              </a:ext>
            </a:extLst>
          </p:cNvPr>
          <p:cNvGraphicFramePr>
            <a:graphicFrameLocks noGrp="1"/>
          </p:cNvGraphicFramePr>
          <p:nvPr>
            <p:ph idx="1"/>
            <p:extLst>
              <p:ext uri="{D42A27DB-BD31-4B8C-83A1-F6EECF244321}">
                <p14:modId xmlns:p14="http://schemas.microsoft.com/office/powerpoint/2010/main" val="3524914191"/>
              </p:ext>
            </p:extLst>
          </p:nvPr>
        </p:nvGraphicFramePr>
        <p:xfrm>
          <a:off x="855406" y="1010214"/>
          <a:ext cx="5240594" cy="26080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DE742E1-45AB-5000-82DC-A1D9ADF35B50}"/>
              </a:ext>
            </a:extLst>
          </p:cNvPr>
          <p:cNvSpPr txBox="1"/>
          <p:nvPr/>
        </p:nvSpPr>
        <p:spPr>
          <a:xfrm>
            <a:off x="529849" y="3739270"/>
            <a:ext cx="8722306" cy="400110"/>
          </a:xfrm>
          <a:prstGeom prst="rect">
            <a:avLst/>
          </a:prstGeom>
          <a:noFill/>
        </p:spPr>
        <p:txBody>
          <a:bodyPr wrap="square" rtlCol="0">
            <a:spAutoFit/>
          </a:bodyPr>
          <a:lstStyle/>
          <a:p>
            <a:pPr marL="342900" indent="-342900">
              <a:buClr>
                <a:schemeClr val="bg1">
                  <a:lumMod val="50000"/>
                </a:schemeClr>
              </a:buClr>
              <a:buFont typeface="Wingdings" panose="05000000000000000000" pitchFamily="2" charset="2"/>
              <a:buChar char="Ø"/>
            </a:pPr>
            <a:r>
              <a:rPr lang="lt-LT" sz="2000" b="1" dirty="0">
                <a:latin typeface="Times New Roman" panose="02020603050405020304" pitchFamily="18" charset="0"/>
                <a:cs typeface="Times New Roman" panose="02020603050405020304" pitchFamily="18" charset="0"/>
              </a:rPr>
              <a:t>Kas, Jūsų nuomone, labiausiai daro įtaką, ar vaikas valgo įstaigos maistą?</a:t>
            </a:r>
          </a:p>
        </p:txBody>
      </p:sp>
      <p:sp>
        <p:nvSpPr>
          <p:cNvPr id="7" name="TextBox 6">
            <a:extLst>
              <a:ext uri="{FF2B5EF4-FFF2-40B4-BE49-F238E27FC236}">
                <a16:creationId xmlns:a16="http://schemas.microsoft.com/office/drawing/2014/main" id="{782958A8-1BD2-91F7-9021-D852EF9EBE23}"/>
              </a:ext>
            </a:extLst>
          </p:cNvPr>
          <p:cNvSpPr txBox="1"/>
          <p:nvPr/>
        </p:nvSpPr>
        <p:spPr>
          <a:xfrm>
            <a:off x="1002342" y="4260379"/>
            <a:ext cx="8111613" cy="2031325"/>
          </a:xfrm>
          <a:prstGeom prst="rect">
            <a:avLst/>
          </a:prstGeom>
          <a:noFill/>
        </p:spPr>
        <p:txBody>
          <a:bodyPr wrap="square" rtlCol="0">
            <a:spAutoFit/>
          </a:bodyPr>
          <a:lstStyle/>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Maisto skonis;</a:t>
            </a:r>
          </a:p>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Išvaizda ir kvapas;</a:t>
            </a:r>
          </a:p>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Vaiko nuotaika/savijauta; </a:t>
            </a:r>
          </a:p>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Auklėtojų palaikymas;</a:t>
            </a:r>
          </a:p>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Maisto konsistencija;</a:t>
            </a:r>
          </a:p>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Maitinimosi įpročiai šeimoje;</a:t>
            </a:r>
          </a:p>
          <a:p>
            <a:pPr marL="285750" indent="-285750">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Kiti vaikai; </a:t>
            </a:r>
          </a:p>
        </p:txBody>
      </p:sp>
      <p:sp>
        <p:nvSpPr>
          <p:cNvPr id="8" name="Rectangle 7">
            <a:extLst>
              <a:ext uri="{FF2B5EF4-FFF2-40B4-BE49-F238E27FC236}">
                <a16:creationId xmlns:a16="http://schemas.microsoft.com/office/drawing/2014/main" id="{FB5E4D6F-E158-5F5D-109C-379B3056660E}"/>
              </a:ext>
            </a:extLst>
          </p:cNvPr>
          <p:cNvSpPr/>
          <p:nvPr/>
        </p:nvSpPr>
        <p:spPr>
          <a:xfrm>
            <a:off x="6390420" y="1524000"/>
            <a:ext cx="2723535" cy="1533832"/>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latin typeface="Times New Roman" panose="02020603050405020304" pitchFamily="18" charset="0"/>
                <a:cs typeface="Times New Roman" panose="02020603050405020304" pitchFamily="18" charset="0"/>
              </a:rPr>
              <a:t>Maitinimo organizavimo tema ugdymo įstaigoje yra aptariama bendruose susirinkimuose.</a:t>
            </a:r>
          </a:p>
        </p:txBody>
      </p:sp>
    </p:spTree>
    <p:extLst>
      <p:ext uri="{BB962C8B-B14F-4D97-AF65-F5344CB8AC3E}">
        <p14:creationId xmlns:p14="http://schemas.microsoft.com/office/powerpoint/2010/main" val="163517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F1DE92-A18D-AFD7-1C4C-BE656BBB6E86}"/>
              </a:ext>
            </a:extLst>
          </p:cNvPr>
          <p:cNvPicPr>
            <a:picLocks noChangeAspect="1"/>
          </p:cNvPicPr>
          <p:nvPr/>
        </p:nvPicPr>
        <p:blipFill>
          <a:blip r:embed="rId2"/>
          <a:srcRect l="12020" r="10872" b="-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DA6BEDA-8C07-185A-91F7-5D60669151F4}"/>
              </a:ext>
            </a:extLst>
          </p:cNvPr>
          <p:cNvSpPr>
            <a:spLocks noGrp="1"/>
          </p:cNvSpPr>
          <p:nvPr>
            <p:ph type="title"/>
          </p:nvPr>
        </p:nvSpPr>
        <p:spPr>
          <a:xfrm>
            <a:off x="677333" y="609600"/>
            <a:ext cx="3851123" cy="1320800"/>
          </a:xfrm>
        </p:spPr>
        <p:txBody>
          <a:bodyPr vert="horz" lIns="91440" tIns="45720" rIns="91440" bIns="45720" rtlCol="0" anchor="t">
            <a:normAutofit/>
          </a:bodyPr>
          <a:lstStyle/>
          <a:p>
            <a:pPr marL="342900" indent="-342900">
              <a:lnSpc>
                <a:spcPct val="90000"/>
              </a:lnSpc>
              <a:buClr>
                <a:schemeClr val="bg1">
                  <a:lumMod val="50000"/>
                </a:schemeClr>
              </a:buClr>
            </a:pPr>
            <a:r>
              <a:rPr lang="lt-LT" sz="2000" b="1" noProof="0" dirty="0">
                <a:solidFill>
                  <a:schemeClr val="tx1"/>
                </a:solidFill>
                <a:latin typeface="Times New Roman" panose="02020603050405020304" pitchFamily="18" charset="0"/>
                <a:cs typeface="Times New Roman" panose="02020603050405020304" pitchFamily="18" charset="0"/>
              </a:rPr>
              <a:t>Patiekalai ir maisto produktai, kuriuos norėtumėte išimti iš dabartinio valgiaraščio</a:t>
            </a:r>
          </a:p>
        </p:txBody>
      </p:sp>
      <p:sp>
        <p:nvSpPr>
          <p:cNvPr id="4" name="TextBox 3">
            <a:extLst>
              <a:ext uri="{FF2B5EF4-FFF2-40B4-BE49-F238E27FC236}">
                <a16:creationId xmlns:a16="http://schemas.microsoft.com/office/drawing/2014/main" id="{F44C8591-C818-4891-FDBD-4E4556DB1814}"/>
              </a:ext>
            </a:extLst>
          </p:cNvPr>
          <p:cNvSpPr txBox="1"/>
          <p:nvPr/>
        </p:nvSpPr>
        <p:spPr>
          <a:xfrm>
            <a:off x="674159" y="1741026"/>
            <a:ext cx="3851122" cy="4507374"/>
          </a:xfrm>
          <a:prstGeom prst="rect">
            <a:avLst/>
          </a:prstGeom>
        </p:spPr>
        <p:txBody>
          <a:bodyPr vert="horz" lIns="91440" tIns="45720" rIns="91440" bIns="45720" rtlCol="0">
            <a:noAutofit/>
          </a:bodyPr>
          <a:lstStyle/>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Manų košė;</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Varškė ir pienas;</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žirniai, lęšiai;</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kopūstai, maltinukai;</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Pieniška sriuba;</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Saldžios bandelės;</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makaronai (nepilno grūdo);</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bulvių plokštainis ir kiti bulvių patiekalai;</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Trinta varškė su kefyru paskaninta bananais ir uogomis;</a:t>
            </a:r>
          </a:p>
          <a:p>
            <a:pPr marL="285750" indent="-285750">
              <a:lnSpc>
                <a:spcPct val="90000"/>
              </a:lnSpc>
              <a:spcBef>
                <a:spcPts val="1000"/>
              </a:spcBef>
              <a:buClr>
                <a:schemeClr val="bg1">
                  <a:lumMod val="50000"/>
                </a:schemeClr>
              </a:buClr>
              <a:buSzPct val="80000"/>
              <a:buFont typeface="Wingdings" panose="05000000000000000000" pitchFamily="2" charset="2"/>
              <a:buChar char="Ø"/>
            </a:pPr>
            <a:r>
              <a:rPr lang="lt-LT" sz="2000" noProof="0" dirty="0">
                <a:latin typeface="Times New Roman" panose="02020603050405020304" pitchFamily="18" charset="0"/>
                <a:cs typeface="Times New Roman" panose="02020603050405020304" pitchFamily="18" charset="0"/>
              </a:rPr>
              <a:t>Ne pilno grūdo miltų produktai.</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 name="TextBox 2">
            <a:extLst>
              <a:ext uri="{FF2B5EF4-FFF2-40B4-BE49-F238E27FC236}">
                <a16:creationId xmlns:a16="http://schemas.microsoft.com/office/drawing/2014/main" id="{060623CD-7BCC-381F-A607-A2289E507364}"/>
              </a:ext>
            </a:extLst>
          </p:cNvPr>
          <p:cNvSpPr txBox="1"/>
          <p:nvPr/>
        </p:nvSpPr>
        <p:spPr>
          <a:xfrm>
            <a:off x="4269854" y="1741025"/>
            <a:ext cx="5026694" cy="1754326"/>
          </a:xfrm>
          <a:prstGeom prst="rect">
            <a:avLst/>
          </a:prstGeom>
          <a:solidFill>
            <a:schemeClr val="accent1">
              <a:lumMod val="20000"/>
              <a:lumOff val="80000"/>
            </a:schemeClr>
          </a:solidFill>
          <a:ln>
            <a:solidFill>
              <a:schemeClr val="bg1">
                <a:lumMod val="65000"/>
              </a:schemeClr>
            </a:solidFill>
          </a:ln>
        </p:spPr>
        <p:txBody>
          <a:bodyPr wrap="square" rtlCol="0">
            <a:spAutoFit/>
          </a:bodyPr>
          <a:lstStyle/>
          <a:p>
            <a:pPr algn="just"/>
            <a:r>
              <a:rPr lang="lt-LT" i="1" dirty="0">
                <a:latin typeface="Times New Roman" panose="02020603050405020304" pitchFamily="18" charset="0"/>
                <a:cs typeface="Times New Roman" panose="02020603050405020304" pitchFamily="18" charset="0"/>
              </a:rPr>
              <a:t>Sveikatos Apsaugos Ministro įsakyme Nr. V-964, 6 priede yra nurodoma, kad vaikams rekomenduojama (jei gydytojas nerekomendavo kitaip) patiekti ne mažiau kaip 200 ml pasterizuoto pieno arba atitinkamą pagal kalcio kiekį pieno produktų kiekį per dieną. </a:t>
            </a:r>
          </a:p>
        </p:txBody>
      </p:sp>
    </p:spTree>
    <p:extLst>
      <p:ext uri="{BB962C8B-B14F-4D97-AF65-F5344CB8AC3E}">
        <p14:creationId xmlns:p14="http://schemas.microsoft.com/office/powerpoint/2010/main" val="196268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9DE380-89BB-DC19-290F-8B624A665BF5}"/>
              </a:ext>
            </a:extLst>
          </p:cNvPr>
          <p:cNvSpPr txBox="1">
            <a:spLocks noGrp="1"/>
          </p:cNvSpPr>
          <p:nvPr>
            <p:ph idx="1"/>
          </p:nvPr>
        </p:nvSpPr>
        <p:spPr>
          <a:xfrm>
            <a:off x="215747" y="761756"/>
            <a:ext cx="10570240" cy="6806992"/>
          </a:xfrm>
          <a:prstGeom prst="rect">
            <a:avLst/>
          </a:prstGeom>
          <a:noFill/>
        </p:spPr>
        <p:txBody>
          <a:bodyPr wrap="square" rtlCol="0">
            <a:spAutoFit/>
          </a:bodyPr>
          <a:lstStyle/>
          <a:p>
            <a:pPr algn="just">
              <a:buClr>
                <a:schemeClr val="bg1">
                  <a:lumMod val="50000"/>
                </a:schemeClr>
              </a:buClr>
              <a:buFont typeface="Courier New" panose="02070309020205020404" pitchFamily="49" charset="0"/>
              <a:buChar char="o"/>
            </a:pPr>
            <a:r>
              <a:rPr lang="lt-LT" i="1" dirty="0">
                <a:solidFill>
                  <a:schemeClr val="tx1"/>
                </a:solidFill>
                <a:latin typeface="Times New Roman" panose="02020603050405020304" pitchFamily="18" charset="0"/>
                <a:cs typeface="Times New Roman" panose="02020603050405020304" pitchFamily="18" charset="0"/>
              </a:rPr>
              <a:t>Ugdymo įstaiga dalyvauja ES remiamoje „Vaisių ir daržovių bei pieno ir pieno produktų vartojimo skatinimo vaikų ugdymo įstaigose programoje“, kurioje yra tiekiamas </a:t>
            </a:r>
            <a:r>
              <a:rPr lang="lt-LT" b="1" i="1" dirty="0">
                <a:solidFill>
                  <a:schemeClr val="tx1"/>
                </a:solidFill>
                <a:latin typeface="Times New Roman" panose="02020603050405020304" pitchFamily="18" charset="0"/>
                <a:cs typeface="Times New Roman" panose="02020603050405020304" pitchFamily="18" charset="0"/>
              </a:rPr>
              <a:t>geriamas pienas, jogurtas </a:t>
            </a:r>
            <a:r>
              <a:rPr lang="lt-LT" i="1" dirty="0">
                <a:solidFill>
                  <a:schemeClr val="tx1"/>
                </a:solidFill>
                <a:latin typeface="Times New Roman" panose="02020603050405020304" pitchFamily="18" charset="0"/>
                <a:cs typeface="Times New Roman" panose="02020603050405020304" pitchFamily="18" charset="0"/>
              </a:rPr>
              <a:t>ir pagal Sveikatos Apsaugos Ministro įsakymą Nr. V-964 yra nurodama tiekti pieną ir pieno produktus n</a:t>
            </a:r>
            <a:r>
              <a:rPr lang="fi-FI" i="1" dirty="0">
                <a:solidFill>
                  <a:schemeClr val="tx1"/>
                </a:solidFill>
                <a:latin typeface="Times New Roman" panose="02020603050405020304" pitchFamily="18" charset="0"/>
                <a:cs typeface="Times New Roman" panose="02020603050405020304" pitchFamily="18" charset="0"/>
              </a:rPr>
              <a:t>e mažiau kaip</a:t>
            </a:r>
            <a:r>
              <a:rPr lang="lt-LT" i="1" dirty="0">
                <a:solidFill>
                  <a:schemeClr val="tx1"/>
                </a:solidFill>
                <a:latin typeface="Times New Roman" panose="02020603050405020304" pitchFamily="18" charset="0"/>
                <a:cs typeface="Times New Roman" panose="02020603050405020304" pitchFamily="18" charset="0"/>
              </a:rPr>
              <a:t> </a:t>
            </a:r>
            <a:r>
              <a:rPr lang="fi-FI" i="1" dirty="0">
                <a:solidFill>
                  <a:schemeClr val="tx1"/>
                </a:solidFill>
                <a:latin typeface="Times New Roman" panose="02020603050405020304" pitchFamily="18" charset="0"/>
                <a:cs typeface="Times New Roman" panose="02020603050405020304" pitchFamily="18" charset="0"/>
              </a:rPr>
              <a:t>1 kartas/d.</a:t>
            </a:r>
            <a:endParaRPr lang="lt-LT" i="1" dirty="0">
              <a:solidFill>
                <a:schemeClr val="tx1"/>
              </a:solidFill>
              <a:latin typeface="Times New Roman" panose="02020603050405020304" pitchFamily="18" charset="0"/>
              <a:cs typeface="Times New Roman" panose="02020603050405020304" pitchFamily="18" charset="0"/>
            </a:endParaRPr>
          </a:p>
          <a:p>
            <a:pPr algn="just">
              <a:buClr>
                <a:schemeClr val="bg1">
                  <a:lumMod val="50000"/>
                </a:schemeClr>
              </a:buClr>
              <a:buFont typeface="Courier New" panose="02070309020205020404" pitchFamily="49" charset="0"/>
              <a:buChar char="o"/>
            </a:pPr>
            <a:r>
              <a:rPr lang="lt-LT" i="1" dirty="0">
                <a:solidFill>
                  <a:schemeClr val="tx1"/>
                </a:solidFill>
                <a:latin typeface="Times New Roman" panose="02020603050405020304" pitchFamily="18" charset="0"/>
                <a:cs typeface="Times New Roman" panose="02020603050405020304" pitchFamily="18" charset="0"/>
              </a:rPr>
              <a:t>Sveikatos Apsaugos Ministro įsakyme Nr. V-964, 7 priede yra nurodoma, kad ankštiniai, ankštinės daržovės ir jų patiekalai būtų tiekiami n</a:t>
            </a:r>
            <a:r>
              <a:rPr lang="fi-FI" i="1" dirty="0">
                <a:solidFill>
                  <a:schemeClr val="tx1"/>
                </a:solidFill>
                <a:latin typeface="Times New Roman" panose="02020603050405020304" pitchFamily="18" charset="0"/>
                <a:cs typeface="Times New Roman" panose="02020603050405020304" pitchFamily="18" charset="0"/>
              </a:rPr>
              <a:t>e mažiau kaip</a:t>
            </a:r>
            <a:r>
              <a:rPr lang="lt-LT" i="1" dirty="0">
                <a:solidFill>
                  <a:schemeClr val="tx1"/>
                </a:solidFill>
                <a:latin typeface="Times New Roman" panose="02020603050405020304" pitchFamily="18" charset="0"/>
                <a:cs typeface="Times New Roman" panose="02020603050405020304" pitchFamily="18" charset="0"/>
              </a:rPr>
              <a:t> </a:t>
            </a:r>
            <a:r>
              <a:rPr lang="fi-FI" i="1" dirty="0">
                <a:solidFill>
                  <a:schemeClr val="tx1"/>
                </a:solidFill>
                <a:latin typeface="Times New Roman" panose="02020603050405020304" pitchFamily="18" charset="0"/>
                <a:cs typeface="Times New Roman" panose="02020603050405020304" pitchFamily="18" charset="0"/>
              </a:rPr>
              <a:t>2 kartus/sav.</a:t>
            </a:r>
            <a:endParaRPr lang="lt-LT" i="1" dirty="0">
              <a:solidFill>
                <a:schemeClr val="tx1"/>
              </a:solidFill>
              <a:latin typeface="Times New Roman" panose="02020603050405020304" pitchFamily="18" charset="0"/>
              <a:cs typeface="Times New Roman" panose="02020603050405020304" pitchFamily="18" charset="0"/>
            </a:endParaRPr>
          </a:p>
          <a:p>
            <a:pPr algn="just">
              <a:buClr>
                <a:schemeClr val="bg1">
                  <a:lumMod val="50000"/>
                </a:schemeClr>
              </a:buClr>
              <a:buFont typeface="Courier New" panose="02070309020205020404" pitchFamily="49" charset="0"/>
              <a:buChar char="o"/>
            </a:pPr>
            <a:r>
              <a:rPr lang="lt-LT" i="1" dirty="0">
                <a:solidFill>
                  <a:schemeClr val="tx1"/>
                </a:solidFill>
                <a:latin typeface="Times New Roman" panose="02020603050405020304" pitchFamily="18" charset="0"/>
                <a:cs typeface="Times New Roman" panose="02020603050405020304" pitchFamily="18" charset="0"/>
              </a:rPr>
              <a:t>Pilno grūdo makaronai iš valgiaraščio buvo išimti, nes pastebėta, kad didžioji dalis vaikų jų nevalgo, todėl padidėja maisto švaistymas. Šiuo metu ugdymo įstaigoje tiekiami makaronai, pagaminti iš aukščiausios rūšies kietųjų kviečių miltų, atitinka Sveikatos apsaugos ministro įsakymo Nr. V-964 6 priedo reikalavimus.</a:t>
            </a:r>
          </a:p>
          <a:p>
            <a:pPr algn="just">
              <a:buClr>
                <a:schemeClr val="bg1">
                  <a:lumMod val="50000"/>
                </a:schemeClr>
              </a:buClr>
              <a:buFont typeface="Courier New" panose="02070309020205020404" pitchFamily="49" charset="0"/>
              <a:buChar char="o"/>
            </a:pPr>
            <a:r>
              <a:rPr lang="lt-LT" i="1" dirty="0">
                <a:solidFill>
                  <a:schemeClr val="tx1"/>
                </a:solidFill>
                <a:latin typeface="Times New Roman" panose="02020603050405020304" pitchFamily="18" charset="0"/>
                <a:cs typeface="Times New Roman" panose="02020603050405020304" pitchFamily="18" charset="0"/>
              </a:rPr>
              <a:t>Miltai ir kruopos atitinka kokybės reikalavimus, nustatytus Maistui skirtų grūdų produktų techniniame reglamente, patvirtintame Lietuvos Respublikos žemės ūkio ministro 2019 m. rugsėjo 11 d. įsakymu Nr. 3D-511 „Dėl Maistui skirtų grūdų techninio reglamento ir Maistui skirtų grūdų produktų techninio reglamento patvirtinimo“. Pagal Sveikatos Apsaugos Ministro įsakymą Nr. V-964 7 priedo reikalavimus, kruopos, javų dribsniai ir jų patiekalai turi būti tiekiami n</a:t>
            </a:r>
            <a:r>
              <a:rPr lang="fi-FI" i="1" dirty="0">
                <a:solidFill>
                  <a:schemeClr val="tx1"/>
                </a:solidFill>
                <a:latin typeface="Times New Roman" panose="02020603050405020304" pitchFamily="18" charset="0"/>
                <a:cs typeface="Times New Roman" panose="02020603050405020304" pitchFamily="18" charset="0"/>
              </a:rPr>
              <a:t>e mažiau kaip</a:t>
            </a:r>
            <a:r>
              <a:rPr lang="lt-LT" i="1" dirty="0">
                <a:solidFill>
                  <a:schemeClr val="tx1"/>
                </a:solidFill>
                <a:latin typeface="Times New Roman" panose="02020603050405020304" pitchFamily="18" charset="0"/>
                <a:cs typeface="Times New Roman" panose="02020603050405020304" pitchFamily="18" charset="0"/>
              </a:rPr>
              <a:t> </a:t>
            </a:r>
            <a:r>
              <a:rPr lang="fi-FI" i="1" dirty="0">
                <a:solidFill>
                  <a:schemeClr val="tx1"/>
                </a:solidFill>
                <a:latin typeface="Times New Roman" panose="02020603050405020304" pitchFamily="18" charset="0"/>
                <a:cs typeface="Times New Roman" panose="02020603050405020304" pitchFamily="18" charset="0"/>
              </a:rPr>
              <a:t>5 kartus/sav.</a:t>
            </a:r>
            <a:endParaRPr lang="lt-LT" i="1" dirty="0">
              <a:solidFill>
                <a:schemeClr val="tx1"/>
              </a:solidFill>
              <a:latin typeface="Times New Roman" panose="02020603050405020304" pitchFamily="18" charset="0"/>
              <a:cs typeface="Times New Roman" panose="02020603050405020304" pitchFamily="18" charset="0"/>
            </a:endParaRPr>
          </a:p>
          <a:p>
            <a:pPr algn="just">
              <a:buClr>
                <a:schemeClr val="bg1">
                  <a:lumMod val="50000"/>
                </a:schemeClr>
              </a:buClr>
              <a:buFont typeface="Courier New" panose="02070309020205020404" pitchFamily="49" charset="0"/>
              <a:buChar char="o"/>
            </a:pPr>
            <a:r>
              <a:rPr lang="lt-LT" i="1" dirty="0">
                <a:solidFill>
                  <a:schemeClr val="tx1"/>
                </a:solidFill>
                <a:latin typeface="Times New Roman" panose="02020603050405020304" pitchFamily="18" charset="0"/>
                <a:cs typeface="Times New Roman" panose="02020603050405020304" pitchFamily="18" charset="0"/>
              </a:rPr>
              <a:t>Tiekiamos bandelės su varške atitinka Sveikatos Apsaugos Ministro įsakymo Nr. V-964 5 priedo reikalavimus.</a:t>
            </a:r>
          </a:p>
          <a:p>
            <a:pPr algn="just">
              <a:buClr>
                <a:schemeClr val="bg1">
                  <a:lumMod val="50000"/>
                </a:schemeClr>
              </a:buClr>
              <a:buFont typeface="Courier New" panose="02070309020205020404" pitchFamily="49" charset="0"/>
              <a:buChar char="o"/>
            </a:pPr>
            <a:r>
              <a:rPr lang="lt-LT" i="1" dirty="0">
                <a:solidFill>
                  <a:schemeClr val="tx1"/>
                </a:solidFill>
                <a:latin typeface="Times New Roman" panose="02020603050405020304" pitchFamily="18" charset="0"/>
                <a:cs typeface="Times New Roman" panose="02020603050405020304" pitchFamily="18" charset="0"/>
              </a:rPr>
              <a:t>Sveikatos apsaugos ministro įsakyme Nr. V-964, 7 priede nurodoma, kad virtos ar keptos bulvės (su daug baltymų turinčiais produktais) gali būti tiekiamos ne daugiau kaip 3 kartus per savaitę, virtų bulvių patiekalai – ne daugiau kaip 1 kartą per savaitę, o tarkuotų bulvių patiekalai – ne daugiau kaip 1 kartą per 2 savaites.</a:t>
            </a:r>
            <a:endParaRPr lang="fi-FI" dirty="0"/>
          </a:p>
          <a:p>
            <a:pPr algn="just">
              <a:buClr>
                <a:schemeClr val="bg1">
                  <a:lumMod val="50000"/>
                </a:schemeClr>
              </a:buClr>
              <a:buFont typeface="Courier New" panose="02070309020205020404" pitchFamily="49" charset="0"/>
              <a:buChar char="o"/>
            </a:pPr>
            <a:endParaRPr lang="lt-LT" i="1" dirty="0">
              <a:solidFill>
                <a:schemeClr val="tx1"/>
              </a:solidFill>
              <a:latin typeface="Times New Roman" panose="02020603050405020304" pitchFamily="18" charset="0"/>
              <a:cs typeface="Times New Roman" panose="02020603050405020304" pitchFamily="18" charset="0"/>
            </a:endParaRPr>
          </a:p>
          <a:p>
            <a:pPr algn="just">
              <a:buClr>
                <a:schemeClr val="bg1">
                  <a:lumMod val="50000"/>
                </a:schemeClr>
              </a:buClr>
              <a:buFont typeface="Courier New" panose="02070309020205020404" pitchFamily="49" charset="0"/>
              <a:buChar char="o"/>
            </a:pPr>
            <a:endParaRPr lang="lt-LT" i="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D61E072-BF64-45D8-499B-1A4B84FFE51C}"/>
              </a:ext>
            </a:extLst>
          </p:cNvPr>
          <p:cNvSpPr txBox="1"/>
          <p:nvPr/>
        </p:nvSpPr>
        <p:spPr>
          <a:xfrm>
            <a:off x="599768" y="176981"/>
            <a:ext cx="4680155" cy="584775"/>
          </a:xfrm>
          <a:prstGeom prst="rect">
            <a:avLst/>
          </a:prstGeom>
          <a:noFill/>
        </p:spPr>
        <p:txBody>
          <a:bodyPr wrap="square" rtlCol="0">
            <a:spAutoFit/>
          </a:bodyPr>
          <a:lstStyle/>
          <a:p>
            <a:r>
              <a:rPr lang="lt-LT" sz="3200" i="1" dirty="0">
                <a:latin typeface="Times New Roman" panose="02020603050405020304" pitchFamily="18" charset="0"/>
                <a:cs typeface="Times New Roman" panose="02020603050405020304" pitchFamily="18" charset="0"/>
              </a:rPr>
              <a:t>Atsakymai:</a:t>
            </a:r>
          </a:p>
        </p:txBody>
      </p:sp>
    </p:spTree>
    <p:extLst>
      <p:ext uri="{BB962C8B-B14F-4D97-AF65-F5344CB8AC3E}">
        <p14:creationId xmlns:p14="http://schemas.microsoft.com/office/powerpoint/2010/main" val="69912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2A17-9C0E-DA81-16CF-613F8E3C4D08}"/>
              </a:ext>
            </a:extLst>
          </p:cNvPr>
          <p:cNvSpPr>
            <a:spLocks noGrp="1"/>
          </p:cNvSpPr>
          <p:nvPr>
            <p:ph type="title"/>
          </p:nvPr>
        </p:nvSpPr>
        <p:spPr>
          <a:xfrm>
            <a:off x="677334" y="609600"/>
            <a:ext cx="8596668" cy="924232"/>
          </a:xfrm>
        </p:spPr>
        <p:txBody>
          <a:bodyPr>
            <a:normAutofit fontScale="90000"/>
          </a:bodyPr>
          <a:lstStyle/>
          <a:p>
            <a:r>
              <a:rPr lang="lt-LT" sz="2200" b="1" dirty="0">
                <a:solidFill>
                  <a:schemeClr val="tx1"/>
                </a:solidFill>
                <a:latin typeface="Times New Roman" panose="02020603050405020304" pitchFamily="18" charset="0"/>
                <a:cs typeface="Times New Roman" panose="02020603050405020304" pitchFamily="18" charset="0"/>
              </a:rPr>
              <a:t>Patiekalai ir maisto produktai, kuriuos siūlytumėte įtraukti į valgiaraštį?</a:t>
            </a:r>
            <a:br>
              <a:rPr lang="lt-LT" b="1" dirty="0">
                <a:solidFill>
                  <a:schemeClr val="tx1"/>
                </a:solidFill>
                <a:latin typeface="Times New Roman" panose="02020603050405020304" pitchFamily="18" charset="0"/>
                <a:cs typeface="Times New Roman" panose="02020603050405020304" pitchFamily="18" charset="0"/>
              </a:rPr>
            </a:br>
            <a:endParaRPr lang="lt-LT" dirty="0">
              <a:solidFill>
                <a:schemeClr val="tx1"/>
              </a:solidFill>
            </a:endParaRPr>
          </a:p>
        </p:txBody>
      </p:sp>
      <p:sp>
        <p:nvSpPr>
          <p:cNvPr id="4" name="Content Placeholder 2">
            <a:extLst>
              <a:ext uri="{FF2B5EF4-FFF2-40B4-BE49-F238E27FC236}">
                <a16:creationId xmlns:a16="http://schemas.microsoft.com/office/drawing/2014/main" id="{92C597E2-CA55-F608-D66C-3917C8444FB7}"/>
              </a:ext>
            </a:extLst>
          </p:cNvPr>
          <p:cNvSpPr>
            <a:spLocks noGrp="1"/>
          </p:cNvSpPr>
          <p:nvPr>
            <p:ph idx="1"/>
          </p:nvPr>
        </p:nvSpPr>
        <p:spPr>
          <a:xfrm>
            <a:off x="677334" y="1285517"/>
            <a:ext cx="8596312" cy="5076282"/>
          </a:xfrm>
        </p:spPr>
        <p:txBody>
          <a:bodyPr>
            <a:normAutofit/>
          </a:bodyPr>
          <a:lstStyle/>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Daugiau blynelių;</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Omletą;</a:t>
            </a:r>
          </a:p>
          <a:p>
            <a:pPr>
              <a:buClr>
                <a:schemeClr val="bg1">
                  <a:lumMod val="50000"/>
                </a:schemeClr>
              </a:buClr>
              <a:buFont typeface="Wingdings" panose="05000000000000000000" pitchFamily="2" charset="2"/>
              <a:buChar char="Ø"/>
            </a:pPr>
            <a:r>
              <a:rPr lang="lt-LT" sz="2000" dirty="0" err="1">
                <a:solidFill>
                  <a:schemeClr val="tx1"/>
                </a:solidFill>
                <a:latin typeface="Times New Roman" panose="02020603050405020304" pitchFamily="18" charset="0"/>
                <a:cs typeface="Times New Roman" panose="02020603050405020304" pitchFamily="18" charset="0"/>
              </a:rPr>
              <a:t>Kuskusą</a:t>
            </a:r>
            <a:r>
              <a:rPr lang="lt-LT" sz="2000" dirty="0">
                <a:solidFill>
                  <a:schemeClr val="tx1"/>
                </a:solidFill>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Bulvinius patiekalus;</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įvairesnių vaisių ir uogų;</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Augalinį pieną;</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Viso grūdo produktus;</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Pieniškas dešreles;</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Paįvairinti pagrindinių patiekalų garnyrus (pvz., batatų, pastarnokų, žaliųjų žirnelių tyrėmis ir kt.), taip pat į valgiaraštį įtraukti avokadus;</a:t>
            </a:r>
          </a:p>
          <a:p>
            <a:pPr>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 sultis.</a:t>
            </a:r>
          </a:p>
        </p:txBody>
      </p:sp>
      <p:sp>
        <p:nvSpPr>
          <p:cNvPr id="5" name="TextBox 4">
            <a:extLst>
              <a:ext uri="{FF2B5EF4-FFF2-40B4-BE49-F238E27FC236}">
                <a16:creationId xmlns:a16="http://schemas.microsoft.com/office/drawing/2014/main" id="{42CF990C-1320-E42A-2026-952A94C0EE19}"/>
              </a:ext>
            </a:extLst>
          </p:cNvPr>
          <p:cNvSpPr txBox="1"/>
          <p:nvPr/>
        </p:nvSpPr>
        <p:spPr>
          <a:xfrm>
            <a:off x="3956475" y="1285517"/>
            <a:ext cx="5405662" cy="2031325"/>
          </a:xfrm>
          <a:prstGeom prst="rect">
            <a:avLst/>
          </a:prstGeom>
          <a:solidFill>
            <a:schemeClr val="accent1">
              <a:lumMod val="20000"/>
              <a:lumOff val="80000"/>
            </a:schemeClr>
          </a:solidFill>
          <a:ln>
            <a:solidFill>
              <a:schemeClr val="bg2">
                <a:lumMod val="75000"/>
              </a:schemeClr>
            </a:solidFill>
          </a:ln>
        </p:spPr>
        <p:txBody>
          <a:bodyPr wrap="square" rtlCol="0">
            <a:spAutoFit/>
          </a:bodyPr>
          <a:lstStyle/>
          <a:p>
            <a:pPr marL="285750" indent="-285750" algn="just">
              <a:buFont typeface="Arial" panose="020B0604020202020204" pitchFamily="34" charset="0"/>
              <a:buChar char="•"/>
            </a:pPr>
            <a:r>
              <a:rPr lang="lt-LT" i="1" dirty="0">
                <a:latin typeface="Times New Roman" panose="02020603050405020304" pitchFamily="18" charset="0"/>
                <a:cs typeface="Times New Roman" panose="02020603050405020304" pitchFamily="18" charset="0"/>
              </a:rPr>
              <a:t>Ne mažiau kaip 80 proc. vaikams patiekiamų patiekalų yra gaminami tausojančiu būdu. </a:t>
            </a:r>
          </a:p>
          <a:p>
            <a:pPr marL="285750" indent="-285750" algn="just">
              <a:buFont typeface="Arial" panose="020B0604020202020204" pitchFamily="34" charset="0"/>
              <a:buChar char="•"/>
            </a:pPr>
            <a:r>
              <a:rPr lang="lt-LT" i="1" dirty="0">
                <a:latin typeface="Times New Roman" panose="02020603050405020304" pitchFamily="18" charset="0"/>
                <a:cs typeface="Times New Roman" panose="02020603050405020304" pitchFamily="18" charset="0"/>
              </a:rPr>
              <a:t>Miltiniai patiekalai sudaro iki 20 proc. netausojančiu būdu gaminamų patiekalų. </a:t>
            </a:r>
          </a:p>
          <a:p>
            <a:pPr marL="285750" indent="-285750" algn="just">
              <a:buFont typeface="Arial" panose="020B0604020202020204" pitchFamily="34" charset="0"/>
              <a:buChar char="•"/>
            </a:pPr>
            <a:r>
              <a:rPr lang="lt-LT" i="1" dirty="0">
                <a:latin typeface="Times New Roman" panose="02020603050405020304" pitchFamily="18" charset="0"/>
                <a:cs typeface="Times New Roman" panose="02020603050405020304" pitchFamily="18" charset="0"/>
              </a:rPr>
              <a:t>Valgiaraštis parengtas atsižvelgiant į Vaikų maitinimo organizavimo tvarkos aprašo 7 priedo reikalavimus.</a:t>
            </a:r>
          </a:p>
        </p:txBody>
      </p:sp>
    </p:spTree>
    <p:extLst>
      <p:ext uri="{BB962C8B-B14F-4D97-AF65-F5344CB8AC3E}">
        <p14:creationId xmlns:p14="http://schemas.microsoft.com/office/powerpoint/2010/main" val="124829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4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45" name="Isosceles Triangle 4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4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4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4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49" name="Isosceles Triangle 4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50" name="Isosceles Triangle 4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grpSp>
      <p:sp>
        <p:nvSpPr>
          <p:cNvPr id="3" name="Content Placeholder 2">
            <a:extLst>
              <a:ext uri="{FF2B5EF4-FFF2-40B4-BE49-F238E27FC236}">
                <a16:creationId xmlns:a16="http://schemas.microsoft.com/office/drawing/2014/main" id="{91306056-9DFA-E5BA-DB83-1B8B375DE5C1}"/>
              </a:ext>
            </a:extLst>
          </p:cNvPr>
          <p:cNvSpPr>
            <a:spLocks noGrp="1"/>
          </p:cNvSpPr>
          <p:nvPr>
            <p:ph idx="1"/>
          </p:nvPr>
        </p:nvSpPr>
        <p:spPr>
          <a:xfrm>
            <a:off x="677334" y="1308293"/>
            <a:ext cx="8690504" cy="4733069"/>
          </a:xfrm>
        </p:spPr>
        <p:txBody>
          <a:bodyPr>
            <a:normAutofit/>
          </a:bodyPr>
          <a:lstStyle/>
          <a:p>
            <a:pPr algn="just">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Dabartiniame įstaigos valgiaraštyje omletas tiekiamas 2 kartus. Taip pat pirmos savaitės antradienio valgiaraštyje naujai įtrauktas </a:t>
            </a:r>
            <a:r>
              <a:rPr lang="lt-LT" sz="2000" dirty="0" err="1">
                <a:solidFill>
                  <a:schemeClr val="tx1"/>
                </a:solidFill>
                <a:latin typeface="Times New Roman" panose="02020603050405020304" pitchFamily="18" charset="0"/>
                <a:cs typeface="Times New Roman" panose="02020603050405020304" pitchFamily="18" charset="0"/>
              </a:rPr>
              <a:t>kuskusas</a:t>
            </a:r>
            <a:r>
              <a:rPr lang="lt-LT" sz="2000" dirty="0">
                <a:solidFill>
                  <a:schemeClr val="tx1"/>
                </a:solidFill>
                <a:latin typeface="Times New Roman" panose="02020603050405020304" pitchFamily="18" charset="0"/>
                <a:cs typeface="Times New Roman" panose="02020603050405020304" pitchFamily="18" charset="0"/>
              </a:rPr>
              <a:t>, kurio </a:t>
            </a:r>
            <a:r>
              <a:rPr lang="lt-LT" sz="2000" dirty="0" err="1">
                <a:solidFill>
                  <a:schemeClr val="tx1"/>
                </a:solidFill>
                <a:latin typeface="Times New Roman" panose="02020603050405020304" pitchFamily="18" charset="0"/>
                <a:cs typeface="Times New Roman" panose="02020603050405020304" pitchFamily="18" charset="0"/>
              </a:rPr>
              <a:t>valgomumas</a:t>
            </a:r>
            <a:r>
              <a:rPr lang="lt-LT" sz="2000" dirty="0">
                <a:solidFill>
                  <a:schemeClr val="tx1"/>
                </a:solidFill>
                <a:latin typeface="Times New Roman" panose="02020603050405020304" pitchFamily="18" charset="0"/>
                <a:cs typeface="Times New Roman" panose="02020603050405020304" pitchFamily="18" charset="0"/>
              </a:rPr>
              <a:t> dar bus stebimas ir vertinamas. </a:t>
            </a:r>
          </a:p>
          <a:p>
            <a:pPr algn="just">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Atsižvelgsime į jūsų pasiūlymus bei pastabas/pastebėjimus, perduosime ugdymo įstaigos bendruomenei.</a:t>
            </a:r>
          </a:p>
          <a:p>
            <a:pPr algn="just">
              <a:buClr>
                <a:schemeClr val="bg1">
                  <a:lumMod val="50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Bus analizuojamas patiekalų </a:t>
            </a:r>
            <a:r>
              <a:rPr lang="lt-LT" sz="2000" dirty="0" err="1">
                <a:solidFill>
                  <a:schemeClr val="tx1"/>
                </a:solidFill>
                <a:latin typeface="Times New Roman" panose="02020603050405020304" pitchFamily="18" charset="0"/>
                <a:cs typeface="Times New Roman" panose="02020603050405020304" pitchFamily="18" charset="0"/>
              </a:rPr>
              <a:t>valgomumas</a:t>
            </a:r>
            <a:r>
              <a:rPr lang="lt-LT" sz="2000" dirty="0">
                <a:solidFill>
                  <a:schemeClr val="tx1"/>
                </a:solidFill>
                <a:latin typeface="Times New Roman" panose="02020603050405020304" pitchFamily="18" charset="0"/>
                <a:cs typeface="Times New Roman" panose="02020603050405020304" pitchFamily="18" charset="0"/>
              </a:rPr>
              <a:t>, o rengiant naują valgiaraštį atsižvelgiama į gautus rezultatus bei pastebėjimus.</a:t>
            </a:r>
          </a:p>
          <a:p>
            <a:pPr marL="0" indent="0">
              <a:buNone/>
            </a:pPr>
            <a:endParaRPr lang="lt-LT" dirty="0"/>
          </a:p>
        </p:txBody>
      </p:sp>
      <p:sp>
        <p:nvSpPr>
          <p:cNvPr id="4" name="TextBox 3">
            <a:extLst>
              <a:ext uri="{FF2B5EF4-FFF2-40B4-BE49-F238E27FC236}">
                <a16:creationId xmlns:a16="http://schemas.microsoft.com/office/drawing/2014/main" id="{57EA5B05-24CE-660D-B009-2911D880F863}"/>
              </a:ext>
            </a:extLst>
          </p:cNvPr>
          <p:cNvSpPr txBox="1"/>
          <p:nvPr/>
        </p:nvSpPr>
        <p:spPr>
          <a:xfrm>
            <a:off x="677334" y="416528"/>
            <a:ext cx="8335022" cy="738664"/>
          </a:xfrm>
          <a:prstGeom prst="rect">
            <a:avLst/>
          </a:prstGeom>
          <a:noFill/>
        </p:spPr>
        <p:txBody>
          <a:bodyPr wrap="square" rtlCol="0">
            <a:spAutoFit/>
          </a:bodyPr>
          <a:lstStyle/>
          <a:p>
            <a:r>
              <a:rPr lang="lt-LT" sz="2400" b="1" dirty="0">
                <a:latin typeface="Times New Roman" panose="02020603050405020304" pitchFamily="18" charset="0"/>
                <a:cs typeface="Times New Roman" panose="02020603050405020304" pitchFamily="18" charset="0"/>
              </a:rPr>
              <a:t>Apibendrinimas</a:t>
            </a:r>
          </a:p>
          <a:p>
            <a:endParaRPr lang="lt-LT" dirty="0"/>
          </a:p>
        </p:txBody>
      </p:sp>
    </p:spTree>
    <p:extLst>
      <p:ext uri="{BB962C8B-B14F-4D97-AF65-F5344CB8AC3E}">
        <p14:creationId xmlns:p14="http://schemas.microsoft.com/office/powerpoint/2010/main" val="404537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D5C0-E9B3-9146-2772-62B42F4FCEB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DBD3887-AF45-FB41-020C-9AD6D5D3541E}"/>
              </a:ext>
            </a:extLst>
          </p:cNvPr>
          <p:cNvSpPr>
            <a:spLocks noGrp="1"/>
          </p:cNvSpPr>
          <p:nvPr>
            <p:ph type="ctrTitle"/>
          </p:nvPr>
        </p:nvSpPr>
        <p:spPr>
          <a:xfrm>
            <a:off x="872128" y="2684639"/>
            <a:ext cx="8899637" cy="2040031"/>
          </a:xfrm>
        </p:spPr>
        <p:txBody>
          <a:bodyPr/>
          <a:lstStyle/>
          <a:p>
            <a:pPr algn="ctr"/>
            <a:r>
              <a:rPr lang="lt-LT" sz="3600" dirty="0">
                <a:solidFill>
                  <a:schemeClr val="tx1"/>
                </a:solidFill>
                <a:latin typeface="Times New Roman" panose="02020603050405020304" pitchFamily="18" charset="0"/>
                <a:cs typeface="Times New Roman" panose="02020603050405020304" pitchFamily="18" charset="0"/>
              </a:rPr>
              <a:t>Ikimokyklinių ir priešmokyklinių įstaigų tėvų (globėjų) nuomonė apie maitinimo organizavimą. </a:t>
            </a:r>
            <a:br>
              <a:rPr lang="lt-LT" sz="3600" dirty="0">
                <a:solidFill>
                  <a:schemeClr val="tx1"/>
                </a:solidFill>
                <a:latin typeface="Times New Roman" panose="02020603050405020304" pitchFamily="18" charset="0"/>
                <a:cs typeface="Times New Roman" panose="02020603050405020304" pitchFamily="18" charset="0"/>
              </a:rPr>
            </a:br>
            <a:r>
              <a:rPr lang="lt-LT" sz="3600" dirty="0">
                <a:solidFill>
                  <a:schemeClr val="tx1"/>
                </a:solidFill>
                <a:latin typeface="Times New Roman" panose="02020603050405020304" pitchFamily="18" charset="0"/>
                <a:cs typeface="Times New Roman" panose="02020603050405020304" pitchFamily="18" charset="0"/>
              </a:rPr>
              <a:t>Apklausos rezultatų aptarimas</a:t>
            </a:r>
            <a:endParaRPr lang="lt-LT" sz="3600" dirty="0">
              <a:solidFill>
                <a:schemeClr val="tx1"/>
              </a:solidFill>
            </a:endParaRPr>
          </a:p>
        </p:txBody>
      </p:sp>
      <p:sp>
        <p:nvSpPr>
          <p:cNvPr id="3" name="Antrinis pavadinimas 2">
            <a:extLst>
              <a:ext uri="{FF2B5EF4-FFF2-40B4-BE49-F238E27FC236}">
                <a16:creationId xmlns:a16="http://schemas.microsoft.com/office/drawing/2014/main" id="{0FC232A2-D22C-6583-5D84-355B164B79BE}"/>
              </a:ext>
            </a:extLst>
          </p:cNvPr>
          <p:cNvSpPr>
            <a:spLocks noGrp="1"/>
          </p:cNvSpPr>
          <p:nvPr>
            <p:ph type="subTitle" idx="1"/>
          </p:nvPr>
        </p:nvSpPr>
        <p:spPr>
          <a:xfrm>
            <a:off x="763975" y="5138969"/>
            <a:ext cx="8899637" cy="880658"/>
          </a:xfrm>
        </p:spPr>
        <p:txBody>
          <a:bodyPr/>
          <a:lstStyle/>
          <a:p>
            <a:r>
              <a:rPr lang="lt-LT" dirty="0">
                <a:solidFill>
                  <a:schemeClr val="bg1">
                    <a:lumMod val="50000"/>
                  </a:schemeClr>
                </a:solidFill>
                <a:latin typeface="Times New Roman" panose="02020603050405020304" pitchFamily="18" charset="0"/>
                <a:cs typeface="Times New Roman" panose="02020603050405020304" pitchFamily="18" charset="0"/>
              </a:rPr>
              <a:t>Parengė Maitinimo organizavimo specialistė Evelina Kelpšaitė</a:t>
            </a:r>
          </a:p>
          <a:p>
            <a:endParaRPr lang="lt-LT" dirty="0"/>
          </a:p>
        </p:txBody>
      </p:sp>
      <p:pic>
        <p:nvPicPr>
          <p:cNvPr id="4" name="Paveikslėlis 3">
            <a:extLst>
              <a:ext uri="{FF2B5EF4-FFF2-40B4-BE49-F238E27FC236}">
                <a16:creationId xmlns:a16="http://schemas.microsoft.com/office/drawing/2014/main" id="{69E91D92-8107-B0EB-E870-E3AC2FE83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41362"/>
            <a:ext cx="2705100" cy="657225"/>
          </a:xfrm>
          <a:prstGeom prst="rect">
            <a:avLst/>
          </a:prstGeom>
        </p:spPr>
      </p:pic>
      <p:pic>
        <p:nvPicPr>
          <p:cNvPr id="5" name="Picture 4">
            <a:extLst>
              <a:ext uri="{FF2B5EF4-FFF2-40B4-BE49-F238E27FC236}">
                <a16:creationId xmlns:a16="http://schemas.microsoft.com/office/drawing/2014/main" id="{84DE23BE-FFE0-6190-DA45-14AAA54DDD5A}"/>
              </a:ext>
            </a:extLst>
          </p:cNvPr>
          <p:cNvPicPr>
            <a:picLocks noChangeAspect="1"/>
          </p:cNvPicPr>
          <p:nvPr/>
        </p:nvPicPr>
        <p:blipFill>
          <a:blip r:embed="rId3"/>
          <a:stretch>
            <a:fillRect/>
          </a:stretch>
        </p:blipFill>
        <p:spPr>
          <a:xfrm>
            <a:off x="4251491" y="283134"/>
            <a:ext cx="2140912" cy="1987206"/>
          </a:xfrm>
          <a:prstGeom prst="rect">
            <a:avLst/>
          </a:prstGeom>
        </p:spPr>
      </p:pic>
    </p:spTree>
    <p:extLst>
      <p:ext uri="{BB962C8B-B14F-4D97-AF65-F5344CB8AC3E}">
        <p14:creationId xmlns:p14="http://schemas.microsoft.com/office/powerpoint/2010/main" val="6182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4CA49F6-1E20-42A9-B288-5FF40B02C033}"/>
              </a:ext>
            </a:extLst>
          </p:cNvPr>
          <p:cNvSpPr>
            <a:spLocks noGrp="1"/>
          </p:cNvSpPr>
          <p:nvPr>
            <p:ph type="title"/>
          </p:nvPr>
        </p:nvSpPr>
        <p:spPr>
          <a:xfrm>
            <a:off x="677334" y="609600"/>
            <a:ext cx="8596668" cy="707923"/>
          </a:xfrm>
        </p:spPr>
        <p:txBody>
          <a:bodyPr>
            <a:normAutofit/>
          </a:bodyPr>
          <a:lstStyle/>
          <a:p>
            <a:r>
              <a:rPr lang="lt-LT" dirty="0">
                <a:solidFill>
                  <a:schemeClr val="tx1"/>
                </a:solidFill>
                <a:latin typeface="Times New Roman" panose="02020603050405020304" pitchFamily="18" charset="0"/>
                <a:cs typeface="Times New Roman" panose="02020603050405020304" pitchFamily="18" charset="0"/>
              </a:rPr>
              <a:t>Įvadas</a:t>
            </a:r>
          </a:p>
        </p:txBody>
      </p:sp>
      <p:sp>
        <p:nvSpPr>
          <p:cNvPr id="3" name="Turinio vietos rezervavimo ženklas 2">
            <a:extLst>
              <a:ext uri="{FF2B5EF4-FFF2-40B4-BE49-F238E27FC236}">
                <a16:creationId xmlns:a16="http://schemas.microsoft.com/office/drawing/2014/main" id="{C3B2FD06-933B-429B-A5F2-49D361A1660A}"/>
              </a:ext>
            </a:extLst>
          </p:cNvPr>
          <p:cNvSpPr>
            <a:spLocks noGrp="1"/>
          </p:cNvSpPr>
          <p:nvPr>
            <p:ph idx="1"/>
          </p:nvPr>
        </p:nvSpPr>
        <p:spPr>
          <a:xfrm>
            <a:off x="677334" y="1445342"/>
            <a:ext cx="9213918" cy="4670323"/>
          </a:xfrm>
        </p:spPr>
        <p:txBody>
          <a:bodyPr>
            <a:normAutofit/>
          </a:bodyPr>
          <a:lstStyle/>
          <a:p>
            <a:pPr marL="0" indent="0" algn="just">
              <a:buClr>
                <a:schemeClr val="bg2">
                  <a:lumMod val="50000"/>
                </a:schemeClr>
              </a:buClr>
              <a:buNone/>
            </a:pPr>
            <a:r>
              <a:rPr lang="lt-LT" sz="2000" dirty="0">
                <a:solidFill>
                  <a:schemeClr val="tx1"/>
                </a:solidFill>
                <a:latin typeface="Times New Roman" panose="02020603050405020304" pitchFamily="18" charset="0"/>
                <a:cs typeface="Times New Roman" panose="02020603050405020304" pitchFamily="18" charset="0"/>
              </a:rPr>
              <a:t>Šios apklausos tikslas – išsiaiškinti vaikų valgymo įpročius bei tėvų (globėjų) nuomonę apie maitinimo kokybę ir organizavimą ikimokyklinio ugdymo įstaigoje. Surinkta informacija bus naudojama siekiant gerinti vaikų maitinimo kokybę ir tobulinti maitinimo organizavimą Kauno lopšelyje-darželyje „</a:t>
            </a:r>
            <a:r>
              <a:rPr lang="lt-LT" sz="2000" dirty="0" err="1">
                <a:solidFill>
                  <a:schemeClr val="tx1"/>
                </a:solidFill>
                <a:latin typeface="Times New Roman" panose="02020603050405020304" pitchFamily="18" charset="0"/>
                <a:cs typeface="Times New Roman" panose="02020603050405020304" pitchFamily="18" charset="0"/>
              </a:rPr>
              <a:t>Drevinukas</a:t>
            </a:r>
            <a:r>
              <a:rPr lang="lt-LT" sz="2000" dirty="0">
                <a:solidFill>
                  <a:schemeClr val="tx1"/>
                </a:solidFill>
                <a:latin typeface="Times New Roman" panose="02020603050405020304" pitchFamily="18" charset="0"/>
                <a:cs typeface="Times New Roman" panose="02020603050405020304" pitchFamily="18" charset="0"/>
              </a:rPr>
              <a:t>“</a:t>
            </a:r>
          </a:p>
          <a:p>
            <a:pPr marL="0" indent="0" algn="just">
              <a:buClr>
                <a:schemeClr val="bg2">
                  <a:lumMod val="50000"/>
                </a:schemeClr>
              </a:buClr>
              <a:buNone/>
            </a:pPr>
            <a:r>
              <a:rPr lang="lt-LT" sz="2000" dirty="0">
                <a:solidFill>
                  <a:schemeClr val="tx1"/>
                </a:solidFill>
                <a:latin typeface="Times New Roman" panose="02020603050405020304" pitchFamily="18" charset="0"/>
                <a:cs typeface="Times New Roman" panose="02020603050405020304" pitchFamily="18" charset="0"/>
              </a:rPr>
              <a:t>Apklausa buvo atliekama nuo </a:t>
            </a:r>
            <a:r>
              <a:rPr lang="fi-FI" sz="2000" dirty="0">
                <a:solidFill>
                  <a:schemeClr val="tx1"/>
                </a:solidFill>
                <a:latin typeface="Times New Roman" panose="02020603050405020304" pitchFamily="18" charset="0"/>
                <a:cs typeface="Times New Roman" panose="02020603050405020304" pitchFamily="18" charset="0"/>
              </a:rPr>
              <a:t>2025 m. </a:t>
            </a:r>
            <a:r>
              <a:rPr lang="lt-LT" sz="2000" dirty="0">
                <a:solidFill>
                  <a:schemeClr val="tx1"/>
                </a:solidFill>
                <a:latin typeface="Times New Roman" panose="02020603050405020304" pitchFamily="18" charset="0"/>
                <a:cs typeface="Times New Roman" panose="02020603050405020304" pitchFamily="18" charset="0"/>
              </a:rPr>
              <a:t>lapkričio 10 d.</a:t>
            </a:r>
            <a:r>
              <a:rPr lang="fi-FI" sz="2000" dirty="0">
                <a:solidFill>
                  <a:schemeClr val="tx1"/>
                </a:solidFill>
                <a:latin typeface="Times New Roman" panose="02020603050405020304" pitchFamily="18" charset="0"/>
                <a:cs typeface="Times New Roman" panose="02020603050405020304" pitchFamily="18" charset="0"/>
              </a:rPr>
              <a:t> – 2026 m. sausio</a:t>
            </a:r>
            <a:r>
              <a:rPr lang="lt-LT" sz="2000" dirty="0">
                <a:solidFill>
                  <a:schemeClr val="tx1"/>
                </a:solidFill>
                <a:latin typeface="Times New Roman" panose="02020603050405020304" pitchFamily="18" charset="0"/>
                <a:cs typeface="Times New Roman" panose="02020603050405020304" pitchFamily="18" charset="0"/>
              </a:rPr>
              <a:t> 25 d.</a:t>
            </a:r>
          </a:p>
          <a:p>
            <a:pPr marL="0" indent="0" algn="just">
              <a:buClr>
                <a:schemeClr val="bg2">
                  <a:lumMod val="50000"/>
                </a:schemeClr>
              </a:buClr>
              <a:buNone/>
            </a:pPr>
            <a:r>
              <a:rPr lang="lt-LT" sz="2000" dirty="0">
                <a:solidFill>
                  <a:schemeClr val="tx1"/>
                </a:solidFill>
                <a:latin typeface="Times New Roman" panose="02020603050405020304" pitchFamily="18" charset="0"/>
                <a:cs typeface="Times New Roman" panose="02020603050405020304" pitchFamily="18" charset="0"/>
              </a:rPr>
              <a:t>Tyrime dalyvavo 40 tėvelių (globėjų) </a:t>
            </a:r>
          </a:p>
          <a:p>
            <a:pPr marL="0" indent="0" algn="just">
              <a:buClr>
                <a:schemeClr val="bg2">
                  <a:lumMod val="50000"/>
                </a:schemeClr>
              </a:buClr>
              <a:buNone/>
            </a:pPr>
            <a:r>
              <a:rPr lang="lt-LT" sz="2000" dirty="0">
                <a:solidFill>
                  <a:schemeClr val="tx1"/>
                </a:solidFill>
                <a:latin typeface="Times New Roman" panose="02020603050405020304" pitchFamily="18" charset="0"/>
                <a:cs typeface="Times New Roman" panose="02020603050405020304" pitchFamily="18" charset="0"/>
              </a:rPr>
              <a:t>Daugiausia atsakiusiųjų, t. y. 22 tėveliai, augina 1–3 metų amžiaus vaikus.</a:t>
            </a:r>
          </a:p>
          <a:p>
            <a:pPr marL="0" indent="0" algn="just">
              <a:buClr>
                <a:schemeClr val="bg2">
                  <a:lumMod val="50000"/>
                </a:schemeClr>
              </a:buClr>
              <a:buNone/>
            </a:pPr>
            <a:r>
              <a:rPr lang="lt-LT" sz="2000" dirty="0">
                <a:solidFill>
                  <a:schemeClr val="tx1"/>
                </a:solidFill>
                <a:latin typeface="Times New Roman" panose="02020603050405020304" pitchFamily="18" charset="0"/>
                <a:cs typeface="Times New Roman" panose="02020603050405020304" pitchFamily="18" charset="0"/>
              </a:rPr>
              <a:t>4–7 metų amžiaus vaikus augina 16 tėvelių.</a:t>
            </a:r>
          </a:p>
          <a:p>
            <a:pPr marL="0" indent="0" algn="just">
              <a:buClr>
                <a:schemeClr val="bg2">
                  <a:lumMod val="50000"/>
                </a:schemeClr>
              </a:buClr>
              <a:buNone/>
            </a:pPr>
            <a:r>
              <a:rPr lang="lt-LT" sz="2000" dirty="0">
                <a:solidFill>
                  <a:schemeClr val="tx1"/>
                </a:solidFill>
                <a:latin typeface="Times New Roman" panose="02020603050405020304" pitchFamily="18" charset="0"/>
                <a:cs typeface="Times New Roman" panose="02020603050405020304" pitchFamily="18" charset="0"/>
              </a:rPr>
              <a:t>Abiejų amžiaus grupių, tai yra 1–3 ir 4–7 metų, vaikus augina 2 tėveliai.</a:t>
            </a:r>
            <a:endParaRPr lang="lt-LT" b="1" dirty="0">
              <a:solidFill>
                <a:srgbClr val="729D51"/>
              </a:solidFill>
            </a:endParaRPr>
          </a:p>
        </p:txBody>
      </p:sp>
      <p:pic>
        <p:nvPicPr>
          <p:cNvPr id="4" name="Paveikslėlis 3">
            <a:extLst>
              <a:ext uri="{FF2B5EF4-FFF2-40B4-BE49-F238E27FC236}">
                <a16:creationId xmlns:a16="http://schemas.microsoft.com/office/drawing/2014/main" id="{635293E3-AC09-2437-6C58-6CD14387A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6041362"/>
            <a:ext cx="2705100" cy="657225"/>
          </a:xfrm>
          <a:prstGeom prst="rect">
            <a:avLst/>
          </a:prstGeom>
        </p:spPr>
      </p:pic>
    </p:spTree>
    <p:extLst>
      <p:ext uri="{BB962C8B-B14F-4D97-AF65-F5344CB8AC3E}">
        <p14:creationId xmlns:p14="http://schemas.microsoft.com/office/powerpoint/2010/main" val="322168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73DD-02DF-484B-C228-18A3024FC59F}"/>
              </a:ext>
            </a:extLst>
          </p:cNvPr>
          <p:cNvSpPr>
            <a:spLocks noGrp="1"/>
          </p:cNvSpPr>
          <p:nvPr>
            <p:ph type="title"/>
          </p:nvPr>
        </p:nvSpPr>
        <p:spPr>
          <a:xfrm>
            <a:off x="284571" y="1107626"/>
            <a:ext cx="7551737" cy="737419"/>
          </a:xfrm>
        </p:spPr>
        <p:txBody>
          <a:bodyPr>
            <a:normAutofit/>
          </a:bodyPr>
          <a:lstStyle/>
          <a:p>
            <a:pPr marL="342900" indent="-342900">
              <a:buClr>
                <a:schemeClr val="bg1">
                  <a:lumMod val="65000"/>
                </a:schemeClr>
              </a:buClr>
              <a:buFont typeface="Wingdings" panose="05000000000000000000" pitchFamily="2" charset="2"/>
              <a:buChar char="Ø"/>
            </a:pPr>
            <a:r>
              <a:rPr lang="lt-LT" sz="2000" dirty="0">
                <a:solidFill>
                  <a:schemeClr val="tx1"/>
                </a:solidFill>
                <a:latin typeface="Times New Roman" panose="02020603050405020304" pitchFamily="18" charset="0"/>
                <a:cs typeface="Times New Roman" panose="02020603050405020304" pitchFamily="18" charset="0"/>
              </a:rPr>
              <a:t>80 proc. tėvų žino, kokie patiekalai yra įtraukti į vaiko valgiaraštį.</a:t>
            </a:r>
          </a:p>
        </p:txBody>
      </p:sp>
      <p:graphicFrame>
        <p:nvGraphicFramePr>
          <p:cNvPr id="5" name="Content Placeholder 4">
            <a:extLst>
              <a:ext uri="{FF2B5EF4-FFF2-40B4-BE49-F238E27FC236}">
                <a16:creationId xmlns:a16="http://schemas.microsoft.com/office/drawing/2014/main" id="{DC0404AB-16C9-4991-1724-95F92D9F953A}"/>
              </a:ext>
            </a:extLst>
          </p:cNvPr>
          <p:cNvGraphicFramePr>
            <a:graphicFrameLocks noGrp="1"/>
          </p:cNvGraphicFramePr>
          <p:nvPr>
            <p:ph idx="1"/>
            <p:extLst>
              <p:ext uri="{D42A27DB-BD31-4B8C-83A1-F6EECF244321}">
                <p14:modId xmlns:p14="http://schemas.microsoft.com/office/powerpoint/2010/main" val="529803162"/>
              </p:ext>
            </p:extLst>
          </p:nvPr>
        </p:nvGraphicFramePr>
        <p:xfrm>
          <a:off x="569709" y="1476335"/>
          <a:ext cx="6588175" cy="298680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AF1609-533C-3405-2506-8AA94C202187}"/>
              </a:ext>
            </a:extLst>
          </p:cNvPr>
          <p:cNvSpPr txBox="1"/>
          <p:nvPr/>
        </p:nvSpPr>
        <p:spPr>
          <a:xfrm>
            <a:off x="471383" y="4369373"/>
            <a:ext cx="9311148" cy="2400657"/>
          </a:xfrm>
          <a:prstGeom prst="rect">
            <a:avLst/>
          </a:prstGeom>
          <a:noFill/>
        </p:spPr>
        <p:txBody>
          <a:bodyPr wrap="square" rtlCol="0">
            <a:spAutoFit/>
          </a:bodyPr>
          <a:lstStyle/>
          <a:p>
            <a:pPr algn="just">
              <a:buClr>
                <a:srgbClr val="729D51"/>
              </a:buClr>
            </a:pPr>
            <a:r>
              <a:rPr lang="lt-LT" sz="2000" dirty="0">
                <a:latin typeface="Times New Roman" panose="02020603050405020304" pitchFamily="18" charset="0"/>
                <a:cs typeface="Times New Roman" panose="02020603050405020304" pitchFamily="18" charset="0"/>
              </a:rPr>
              <a:t>17 proc. tėvų nurodė, kad su valgiaraščiu susipažįsta tik iš dalies, o 3 proc. teigė, kad juo nesidomi arba neturi galimybės su juo susipažinti.</a:t>
            </a:r>
          </a:p>
          <a:p>
            <a:pPr algn="just">
              <a:lnSpc>
                <a:spcPct val="150000"/>
              </a:lnSpc>
              <a:buClr>
                <a:srgbClr val="729D51"/>
              </a:buClr>
            </a:pPr>
            <a:r>
              <a:rPr lang="lt-LT" sz="2000" b="1" dirty="0">
                <a:latin typeface="Times New Roman" panose="02020603050405020304" pitchFamily="18" charset="0"/>
                <a:cs typeface="Times New Roman" panose="02020603050405020304" pitchFamily="18" charset="0"/>
              </a:rPr>
              <a:t>Dažniausiai įvardytos priežastys: </a:t>
            </a:r>
          </a:p>
          <a:p>
            <a:pPr marL="342900" indent="-342900" algn="just">
              <a:buClr>
                <a:schemeClr val="bg1">
                  <a:lumMod val="65000"/>
                </a:schemeClr>
              </a:buClr>
              <a:buFont typeface="Wingdings" panose="05000000000000000000" pitchFamily="2" charset="2"/>
              <a:buChar char="Ø"/>
            </a:pPr>
            <a:r>
              <a:rPr lang="lt-LT" sz="2000" dirty="0">
                <a:latin typeface="Times New Roman" panose="02020603050405020304" pitchFamily="18" charset="0"/>
                <a:cs typeface="Times New Roman" panose="02020603050405020304" pitchFamily="18" charset="0"/>
              </a:rPr>
              <a:t>trūksta laiko susipažinti</a:t>
            </a:r>
            <a:endParaRPr lang="lt-LT" sz="2000" b="1" dirty="0">
              <a:latin typeface="Times New Roman" panose="02020603050405020304" pitchFamily="18" charset="0"/>
              <a:cs typeface="Times New Roman" panose="02020603050405020304" pitchFamily="18" charset="0"/>
            </a:endParaRPr>
          </a:p>
          <a:p>
            <a:pPr marL="342900" indent="-342900" algn="just">
              <a:buClr>
                <a:schemeClr val="bg1">
                  <a:lumMod val="65000"/>
                </a:schemeClr>
              </a:buClr>
              <a:buFont typeface="Wingdings" panose="05000000000000000000" pitchFamily="2" charset="2"/>
              <a:buChar char="Ø"/>
            </a:pPr>
            <a:r>
              <a:rPr lang="lt-LT" sz="2000" dirty="0">
                <a:latin typeface="Times New Roman" panose="02020603050405020304" pitchFamily="18" charset="0"/>
                <a:cs typeface="Times New Roman" panose="02020603050405020304" pitchFamily="18" charset="0"/>
              </a:rPr>
              <a:t>informacija apie valgiaraštį sunkiai randama arba neaiškiai pateikiama</a:t>
            </a:r>
            <a:endParaRPr lang="lt-LT" sz="2000" b="1" dirty="0">
              <a:latin typeface="Times New Roman" panose="02020603050405020304" pitchFamily="18" charset="0"/>
              <a:cs typeface="Times New Roman" panose="02020603050405020304" pitchFamily="18" charset="0"/>
            </a:endParaRPr>
          </a:p>
          <a:p>
            <a:pPr marL="342900" indent="-342900" algn="just">
              <a:buClr>
                <a:schemeClr val="bg1">
                  <a:lumMod val="65000"/>
                </a:schemeClr>
              </a:buClr>
              <a:buFont typeface="Wingdings" panose="05000000000000000000" pitchFamily="2" charset="2"/>
              <a:buChar char="Ø"/>
            </a:pPr>
            <a:r>
              <a:rPr lang="lt-LT" sz="2000" dirty="0">
                <a:latin typeface="Times New Roman" panose="02020603050405020304" pitchFamily="18" charset="0"/>
                <a:cs typeface="Times New Roman" panose="02020603050405020304" pitchFamily="18" charset="0"/>
              </a:rPr>
              <a:t>vaikas ne visada papasakoja, ką valgė ugdymo įstaigoje</a:t>
            </a:r>
            <a:endParaRPr lang="lt-LT" sz="2000" b="1" dirty="0">
              <a:latin typeface="Times New Roman" panose="02020603050405020304" pitchFamily="18" charset="0"/>
              <a:cs typeface="Times New Roman" panose="02020603050405020304" pitchFamily="18" charset="0"/>
            </a:endParaRPr>
          </a:p>
          <a:p>
            <a:pPr marL="342900" indent="-342900" algn="just">
              <a:buClr>
                <a:schemeClr val="bg1">
                  <a:lumMod val="65000"/>
                </a:schemeClr>
              </a:buClr>
              <a:buFont typeface="Wingdings" panose="05000000000000000000" pitchFamily="2" charset="2"/>
              <a:buChar char="Ø"/>
            </a:pPr>
            <a:r>
              <a:rPr lang="lt-LT" sz="2000" dirty="0">
                <a:latin typeface="Times New Roman" panose="02020603050405020304" pitchFamily="18" charset="0"/>
                <a:cs typeface="Times New Roman" panose="02020603050405020304" pitchFamily="18" charset="0"/>
              </a:rPr>
              <a:t>trūksta informacijos, kur pateikiamas valgiaraštis, todėl neaišku, kur jo ieškoti</a:t>
            </a:r>
            <a:endParaRPr lang="lt-LT"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7CB6EF-20FE-9AE6-5325-6CCB476EEDD0}"/>
              </a:ext>
            </a:extLst>
          </p:cNvPr>
          <p:cNvSpPr txBox="1"/>
          <p:nvPr/>
        </p:nvSpPr>
        <p:spPr>
          <a:xfrm>
            <a:off x="471383" y="345415"/>
            <a:ext cx="7178111" cy="646331"/>
          </a:xfrm>
          <a:prstGeom prst="rect">
            <a:avLst/>
          </a:prstGeom>
          <a:noFill/>
        </p:spPr>
        <p:txBody>
          <a:bodyPr wrap="square">
            <a:spAutoFit/>
          </a:bodyPr>
          <a:lstStyle/>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lt-LT"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Apklausos rezultatų suvestinė</a:t>
            </a:r>
          </a:p>
        </p:txBody>
      </p:sp>
    </p:spTree>
    <p:extLst>
      <p:ext uri="{BB962C8B-B14F-4D97-AF65-F5344CB8AC3E}">
        <p14:creationId xmlns:p14="http://schemas.microsoft.com/office/powerpoint/2010/main" val="342713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98F3-DC6A-4D35-EA20-4BCB5CCA97BC}"/>
              </a:ext>
            </a:extLst>
          </p:cNvPr>
          <p:cNvSpPr>
            <a:spLocks noGrp="1"/>
          </p:cNvSpPr>
          <p:nvPr>
            <p:ph type="title"/>
          </p:nvPr>
        </p:nvSpPr>
        <p:spPr>
          <a:xfrm>
            <a:off x="677334" y="609600"/>
            <a:ext cx="8596668" cy="78658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lt-LT" sz="27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Kur galite rasti 15-likos darbo dienų sudarytą valgiaraštį ugdymo įstaigai?</a:t>
            </a:r>
            <a:br>
              <a:rPr kumimoji="0" lang="lt-LT"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br>
            <a:br>
              <a:rPr kumimoji="0" lang="lt-LT"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br>
            <a:endParaRPr lang="lt-LT" dirty="0"/>
          </a:p>
        </p:txBody>
      </p:sp>
      <p:sp>
        <p:nvSpPr>
          <p:cNvPr id="3" name="Content Placeholder 2">
            <a:extLst>
              <a:ext uri="{FF2B5EF4-FFF2-40B4-BE49-F238E27FC236}">
                <a16:creationId xmlns:a16="http://schemas.microsoft.com/office/drawing/2014/main" id="{DC4BD69E-6047-F674-A93C-25D9E871A2AF}"/>
              </a:ext>
            </a:extLst>
          </p:cNvPr>
          <p:cNvSpPr>
            <a:spLocks noGrp="1"/>
          </p:cNvSpPr>
          <p:nvPr>
            <p:ph idx="1"/>
          </p:nvPr>
        </p:nvSpPr>
        <p:spPr>
          <a:xfrm>
            <a:off x="480687" y="1727970"/>
            <a:ext cx="9626873" cy="4318869"/>
          </a:xfrm>
        </p:spPr>
        <p:txBody>
          <a:bodyPr>
            <a:normAutofit/>
          </a:bodyPr>
          <a:lstStyle/>
          <a:p>
            <a:pPr>
              <a:buClr>
                <a:schemeClr val="bg1">
                  <a:lumMod val="50000"/>
                </a:schemeClr>
              </a:buClr>
              <a:buFont typeface="Wingdings" panose="05000000000000000000" pitchFamily="2" charset="2"/>
              <a:buChar char="Ø"/>
            </a:pPr>
            <a:r>
              <a:rPr lang="lt-LT" sz="2000" i="1" dirty="0">
                <a:solidFill>
                  <a:schemeClr val="tx1"/>
                </a:solidFill>
                <a:latin typeface="Times New Roman" panose="02020603050405020304" pitchFamily="18" charset="0"/>
                <a:cs typeface="Times New Roman" panose="02020603050405020304" pitchFamily="18" charset="0"/>
              </a:rPr>
              <a:t>Valgiaraščius galite rasti grupės patalpose (persirengimo ar priėmimo kambaryje);</a:t>
            </a:r>
            <a:endParaRPr lang="en-US" sz="2000" i="1" dirty="0">
              <a:solidFill>
                <a:schemeClr val="tx1"/>
              </a:solidFill>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Ø"/>
            </a:pPr>
            <a:r>
              <a:rPr lang="lt-LT" sz="2000" i="1" dirty="0">
                <a:solidFill>
                  <a:schemeClr val="tx1"/>
                </a:solidFill>
                <a:latin typeface="Times New Roman" panose="02020603050405020304" pitchFamily="18" charset="0"/>
                <a:cs typeface="Times New Roman" panose="02020603050405020304" pitchFamily="18" charset="0"/>
              </a:rPr>
              <a:t>Elektroniniame dienyne „Mūsų darželis“: „Darželio informacija“ – „Valgiaraštis“;</a:t>
            </a:r>
            <a:endParaRPr lang="en-US" sz="2000" i="1" dirty="0">
              <a:solidFill>
                <a:schemeClr val="tx1"/>
              </a:solidFill>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Ø"/>
            </a:pPr>
            <a:r>
              <a:rPr lang="lt-LT" sz="2000" i="1" dirty="0">
                <a:solidFill>
                  <a:schemeClr val="tx1"/>
                </a:solidFill>
                <a:latin typeface="Times New Roman" panose="02020603050405020304" pitchFamily="18" charset="0"/>
                <a:cs typeface="Times New Roman" panose="02020603050405020304" pitchFamily="18" charset="0"/>
              </a:rPr>
              <a:t>Informaciniame stende prie v</a:t>
            </a:r>
            <a:r>
              <a:rPr lang="en-US" sz="2000" i="1" dirty="0">
                <a:solidFill>
                  <a:schemeClr val="tx1"/>
                </a:solidFill>
                <a:latin typeface="Times New Roman" panose="02020603050405020304" pitchFamily="18" charset="0"/>
                <a:cs typeface="Times New Roman" panose="02020603050405020304" pitchFamily="18" charset="0"/>
              </a:rPr>
              <a:t>al</a:t>
            </a:r>
            <a:r>
              <a:rPr lang="lt-LT" sz="2000" i="1" dirty="0" err="1">
                <a:solidFill>
                  <a:schemeClr val="tx1"/>
                </a:solidFill>
                <a:latin typeface="Times New Roman" panose="02020603050405020304" pitchFamily="18" charset="0"/>
                <a:cs typeface="Times New Roman" panose="02020603050405020304" pitchFamily="18" charset="0"/>
              </a:rPr>
              <a:t>gyklėlės</a:t>
            </a:r>
            <a:r>
              <a:rPr lang="lt-LT" sz="2000" i="1" dirty="0">
                <a:solidFill>
                  <a:schemeClr val="tx1"/>
                </a:solidFill>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Ø"/>
            </a:pPr>
            <a:r>
              <a:rPr lang="lt-LT" sz="2000" i="1" dirty="0">
                <a:solidFill>
                  <a:schemeClr val="tx1"/>
                </a:solidFill>
                <a:latin typeface="Times New Roman" panose="02020603050405020304" pitchFamily="18" charset="0"/>
                <a:cs typeface="Times New Roman" panose="02020603050405020304" pitchFamily="18" charset="0"/>
              </a:rPr>
              <a:t>Ugdymo įstaigos interneto svetainėje, skiltyje: „Mokinių maitinimas“ – „Valgiaraštis“;</a:t>
            </a:r>
          </a:p>
          <a:p>
            <a:pPr>
              <a:buClr>
                <a:schemeClr val="bg1">
                  <a:lumMod val="50000"/>
                </a:schemeClr>
              </a:buClr>
              <a:buFont typeface="Wingdings" panose="05000000000000000000" pitchFamily="2" charset="2"/>
              <a:buChar char="Ø"/>
            </a:pPr>
            <a:r>
              <a:rPr lang="lt-LT" sz="2000" i="1" dirty="0">
                <a:solidFill>
                  <a:schemeClr val="tx1"/>
                </a:solidFill>
                <a:latin typeface="Times New Roman" panose="02020603050405020304" pitchFamily="18" charset="0"/>
                <a:cs typeface="Times New Roman" panose="02020603050405020304" pitchFamily="18" charset="0"/>
              </a:rPr>
              <a:t>Naujai parengti arba atnaujinti pritaikyto maitinimo valgiaraščiai atsiunčiami asmeniškai el. paštu.</a:t>
            </a:r>
            <a:r>
              <a:rPr lang="en-US" sz="2000" i="1" dirty="0">
                <a:solidFill>
                  <a:schemeClr val="tx1"/>
                </a:solidFill>
                <a:latin typeface="Times New Roman" panose="02020603050405020304" pitchFamily="18" charset="0"/>
                <a:cs typeface="Times New Roman" panose="02020603050405020304" pitchFamily="18" charset="0"/>
              </a:rPr>
              <a:t> </a:t>
            </a:r>
          </a:p>
          <a:p>
            <a:pPr>
              <a:buClr>
                <a:schemeClr val="bg1">
                  <a:lumMod val="50000"/>
                </a:schemeClr>
              </a:buClr>
              <a:buFont typeface="Wingdings" panose="05000000000000000000" pitchFamily="2" charset="2"/>
              <a:buChar char="Ø"/>
            </a:pPr>
            <a:r>
              <a:rPr lang="lt-LT" sz="2000" i="1" dirty="0">
                <a:solidFill>
                  <a:schemeClr val="tx1"/>
                </a:solidFill>
                <a:latin typeface="Times New Roman" panose="02020603050405020304" pitchFamily="18" charset="0"/>
                <a:cs typeface="Times New Roman" panose="02020603050405020304" pitchFamily="18" charset="0"/>
              </a:rPr>
              <a:t>Jei kiltų klausimų, drąsiai kreipkitės į maitinimo organizavimo specialistę el. paštu </a:t>
            </a:r>
            <a:r>
              <a:rPr lang="lt-LT" sz="2000" i="1" dirty="0" err="1">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evelina.kelpsaite@kaunovsb.lt</a:t>
            </a:r>
            <a:r>
              <a:rPr lang="lt-LT" sz="2000" i="1" dirty="0">
                <a:solidFill>
                  <a:schemeClr val="tx1"/>
                </a:solidFill>
                <a:latin typeface="Times New Roman" panose="02020603050405020304" pitchFamily="18" charset="0"/>
                <a:cs typeface="Times New Roman" panose="02020603050405020304" pitchFamily="18" charset="0"/>
              </a:rPr>
              <a:t> arba į įstaigos administraciją.</a:t>
            </a:r>
            <a:br>
              <a:rPr lang="lt-LT" sz="2000" dirty="0">
                <a:solidFill>
                  <a:schemeClr val="tx1"/>
                </a:solidFill>
                <a:latin typeface="Times New Roman" panose="02020603050405020304" pitchFamily="18" charset="0"/>
                <a:cs typeface="Times New Roman" panose="02020603050405020304" pitchFamily="18" charset="0"/>
              </a:rPr>
            </a:br>
            <a:endParaRPr lang="lt-LT" sz="2000" dirty="0">
              <a:solidFill>
                <a:schemeClr val="tx1"/>
              </a:solidFill>
            </a:endParaRPr>
          </a:p>
        </p:txBody>
      </p:sp>
    </p:spTree>
    <p:extLst>
      <p:ext uri="{BB962C8B-B14F-4D97-AF65-F5344CB8AC3E}">
        <p14:creationId xmlns:p14="http://schemas.microsoft.com/office/powerpoint/2010/main" val="1373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3C31-AD22-9ED5-0F1B-D380FF8F2F77}"/>
              </a:ext>
            </a:extLst>
          </p:cNvPr>
          <p:cNvSpPr>
            <a:spLocks noGrp="1"/>
          </p:cNvSpPr>
          <p:nvPr>
            <p:ph type="title"/>
          </p:nvPr>
        </p:nvSpPr>
        <p:spPr>
          <a:xfrm>
            <a:off x="339212" y="469478"/>
            <a:ext cx="9340645" cy="2663381"/>
          </a:xfrm>
        </p:spPr>
        <p:txBody>
          <a:bodyPr>
            <a:noAutofit/>
          </a:bodyPr>
          <a:lstStyle/>
          <a:p>
            <a:r>
              <a:rPr lang="lt-LT" sz="2000" dirty="0">
                <a:solidFill>
                  <a:schemeClr val="tx1"/>
                </a:solidFill>
                <a:latin typeface="Times New Roman" panose="02020603050405020304" pitchFamily="18" charset="0"/>
                <a:cs typeface="Times New Roman" panose="02020603050405020304" pitchFamily="18" charset="0"/>
              </a:rPr>
              <a:t>Iš apklausos rezultatų matyti, kad tėvams patogiausia valgiaraštį peržiūrėti ten, kur jį lengva ir greita rasti – dažniausiai elektroniniame dienyne „Mūsų darželis“. Nemaža dalis tėvų jį taip pat peržiūri darželyje, vaikų priėmimo–persirengimo patalpoje, o internetinė svetainė naudojama rečiau.</a:t>
            </a:r>
            <a:br>
              <a:rPr lang="lt-LT" sz="2000" dirty="0">
                <a:solidFill>
                  <a:schemeClr val="tx1"/>
                </a:solidFill>
                <a:latin typeface="Times New Roman" panose="02020603050405020304" pitchFamily="18" charset="0"/>
                <a:cs typeface="Times New Roman" panose="02020603050405020304" pitchFamily="18" charset="0"/>
              </a:rPr>
            </a:br>
            <a:br>
              <a:rPr lang="lt-LT" sz="2000" dirty="0">
                <a:solidFill>
                  <a:schemeClr val="tx1"/>
                </a:solidFill>
                <a:latin typeface="Times New Roman" panose="02020603050405020304" pitchFamily="18" charset="0"/>
                <a:cs typeface="Times New Roman" panose="02020603050405020304" pitchFamily="18" charset="0"/>
              </a:rPr>
            </a:br>
            <a:r>
              <a:rPr lang="lt-LT" sz="2000" dirty="0">
                <a:solidFill>
                  <a:schemeClr val="tx1"/>
                </a:solidFill>
                <a:latin typeface="Times New Roman" panose="02020603050405020304" pitchFamily="18" charset="0"/>
                <a:cs typeface="Times New Roman" panose="02020603050405020304" pitchFamily="18" charset="0"/>
              </a:rPr>
              <a:t>Dauguma tėvų valgiaraštį peržiūri reguliariai – dažniausiai kartą ar kelis kartus per savaitę. Yra ir tokių, kurie jį tikrina kasdien, o visai nesidominčių – tik labai nedidelė dalis.</a:t>
            </a:r>
          </a:p>
        </p:txBody>
      </p:sp>
      <p:graphicFrame>
        <p:nvGraphicFramePr>
          <p:cNvPr id="4" name="Content Placeholder 3">
            <a:extLst>
              <a:ext uri="{FF2B5EF4-FFF2-40B4-BE49-F238E27FC236}">
                <a16:creationId xmlns:a16="http://schemas.microsoft.com/office/drawing/2014/main" id="{1BA2D584-EB24-A875-6211-609EA39356A7}"/>
              </a:ext>
            </a:extLst>
          </p:cNvPr>
          <p:cNvGraphicFramePr>
            <a:graphicFrameLocks noGrp="1"/>
          </p:cNvGraphicFramePr>
          <p:nvPr>
            <p:ph idx="1"/>
            <p:extLst>
              <p:ext uri="{D42A27DB-BD31-4B8C-83A1-F6EECF244321}">
                <p14:modId xmlns:p14="http://schemas.microsoft.com/office/powerpoint/2010/main" val="2036506888"/>
              </p:ext>
            </p:extLst>
          </p:nvPr>
        </p:nvGraphicFramePr>
        <p:xfrm>
          <a:off x="162230" y="3317766"/>
          <a:ext cx="4621163" cy="29671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4AF657D-E18A-2F94-7B39-FF70C97C715E}"/>
              </a:ext>
            </a:extLst>
          </p:cNvPr>
          <p:cNvGraphicFramePr>
            <a:graphicFrameLocks/>
          </p:cNvGraphicFramePr>
          <p:nvPr>
            <p:extLst>
              <p:ext uri="{D42A27DB-BD31-4B8C-83A1-F6EECF244321}">
                <p14:modId xmlns:p14="http://schemas.microsoft.com/office/powerpoint/2010/main" val="1742451266"/>
              </p:ext>
            </p:extLst>
          </p:nvPr>
        </p:nvGraphicFramePr>
        <p:xfrm>
          <a:off x="4960375" y="3317767"/>
          <a:ext cx="4522839" cy="296719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4119C99-7843-7858-E008-11D86BBC8241}"/>
              </a:ext>
            </a:extLst>
          </p:cNvPr>
          <p:cNvSpPr txBox="1"/>
          <p:nvPr/>
        </p:nvSpPr>
        <p:spPr>
          <a:xfrm>
            <a:off x="339212" y="5486400"/>
            <a:ext cx="8888363" cy="1238865"/>
          </a:xfrm>
          <a:prstGeom prst="rect">
            <a:avLst/>
          </a:prstGeom>
          <a:noFill/>
        </p:spPr>
        <p:txBody>
          <a:bodyPr wrap="square" rtlCol="0">
            <a:spAutoFit/>
          </a:bodyPr>
          <a:lstStyle/>
          <a:p>
            <a:endParaRPr lang="lt-LT" dirty="0"/>
          </a:p>
        </p:txBody>
      </p:sp>
    </p:spTree>
    <p:extLst>
      <p:ext uri="{BB962C8B-B14F-4D97-AF65-F5344CB8AC3E}">
        <p14:creationId xmlns:p14="http://schemas.microsoft.com/office/powerpoint/2010/main" val="310693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6B7D-5E04-EBD2-AD12-E440E82E0750}"/>
              </a:ext>
            </a:extLst>
          </p:cNvPr>
          <p:cNvSpPr>
            <a:spLocks noGrp="1"/>
          </p:cNvSpPr>
          <p:nvPr>
            <p:ph type="title"/>
          </p:nvPr>
        </p:nvSpPr>
        <p:spPr>
          <a:xfrm>
            <a:off x="412407" y="261165"/>
            <a:ext cx="9370689" cy="486087"/>
          </a:xfrm>
        </p:spPr>
        <p:txBody>
          <a:bodyPr>
            <a:normAutofit fontScale="90000"/>
          </a:bodyPr>
          <a:lstStyle/>
          <a:p>
            <a:r>
              <a:rPr lang="lt-LT" sz="2200" b="1" dirty="0">
                <a:solidFill>
                  <a:schemeClr val="tx1"/>
                </a:solidFill>
                <a:latin typeface="Times New Roman" panose="02020603050405020304" pitchFamily="18" charset="0"/>
                <a:cs typeface="Times New Roman" panose="02020603050405020304" pitchFamily="18" charset="0"/>
              </a:rPr>
              <a:t>Daugiausia tėvų, bendravimą su ugdymo įstaiga maitinimo klausimais vertina gerai</a:t>
            </a:r>
            <a:br>
              <a:rPr lang="lt-LT" b="1" dirty="0">
                <a:latin typeface="Times New Roman" panose="02020603050405020304" pitchFamily="18" charset="0"/>
                <a:cs typeface="Times New Roman" panose="02020603050405020304" pitchFamily="18" charset="0"/>
              </a:rPr>
            </a:br>
            <a:endParaRPr lang="lt-LT" dirty="0"/>
          </a:p>
        </p:txBody>
      </p:sp>
      <p:graphicFrame>
        <p:nvGraphicFramePr>
          <p:cNvPr id="7" name="Chart 6">
            <a:extLst>
              <a:ext uri="{FF2B5EF4-FFF2-40B4-BE49-F238E27FC236}">
                <a16:creationId xmlns:a16="http://schemas.microsoft.com/office/drawing/2014/main" id="{C35CDC5D-5BAE-3509-B0A6-7B2E09737334}"/>
              </a:ext>
            </a:extLst>
          </p:cNvPr>
          <p:cNvGraphicFramePr>
            <a:graphicFrameLocks/>
          </p:cNvGraphicFramePr>
          <p:nvPr>
            <p:extLst>
              <p:ext uri="{D42A27DB-BD31-4B8C-83A1-F6EECF244321}">
                <p14:modId xmlns:p14="http://schemas.microsoft.com/office/powerpoint/2010/main" val="2803414515"/>
              </p:ext>
            </p:extLst>
          </p:nvPr>
        </p:nvGraphicFramePr>
        <p:xfrm>
          <a:off x="412407" y="747252"/>
          <a:ext cx="6205247" cy="2978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394C763C-A77C-2E7D-12FD-126DFFDE010D}"/>
              </a:ext>
            </a:extLst>
          </p:cNvPr>
          <p:cNvGraphicFramePr>
            <a:graphicFrameLocks noGrp="1"/>
          </p:cNvGraphicFramePr>
          <p:nvPr>
            <p:ph idx="1"/>
            <p:extLst>
              <p:ext uri="{D42A27DB-BD31-4B8C-83A1-F6EECF244321}">
                <p14:modId xmlns:p14="http://schemas.microsoft.com/office/powerpoint/2010/main" val="3184178856"/>
              </p:ext>
            </p:extLst>
          </p:nvPr>
        </p:nvGraphicFramePr>
        <p:xfrm>
          <a:off x="1091381" y="4211955"/>
          <a:ext cx="5004619" cy="264604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160EEE3-0AB2-9826-B9E8-CA6D8CECB7A6}"/>
              </a:ext>
            </a:extLst>
          </p:cNvPr>
          <p:cNvSpPr txBox="1"/>
          <p:nvPr/>
        </p:nvSpPr>
        <p:spPr>
          <a:xfrm>
            <a:off x="412407" y="3725868"/>
            <a:ext cx="9606663"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85 proc. tėvų visiškai pasitiki  maitinimo organizavimo procesu ugdymo įstaigoje, o 13 proc. iš dalies</a:t>
            </a:r>
          </a:p>
        </p:txBody>
      </p:sp>
    </p:spTree>
    <p:extLst>
      <p:ext uri="{BB962C8B-B14F-4D97-AF65-F5344CB8AC3E}">
        <p14:creationId xmlns:p14="http://schemas.microsoft.com/office/powerpoint/2010/main" val="347132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7A1A-6EC9-36B9-7E78-1C0D5925AF55}"/>
              </a:ext>
            </a:extLst>
          </p:cNvPr>
          <p:cNvSpPr>
            <a:spLocks noGrp="1"/>
          </p:cNvSpPr>
          <p:nvPr>
            <p:ph type="title"/>
          </p:nvPr>
        </p:nvSpPr>
        <p:spPr>
          <a:xfrm>
            <a:off x="677334" y="418788"/>
            <a:ext cx="8596668" cy="1320800"/>
          </a:xfrm>
        </p:spPr>
        <p:txBody>
          <a:bodyPr>
            <a:normAutofit/>
          </a:bodyPr>
          <a:lstStyle/>
          <a:p>
            <a:r>
              <a:rPr lang="lt-LT" sz="2800" b="1" dirty="0">
                <a:solidFill>
                  <a:schemeClr val="tx1"/>
                </a:solidFill>
                <a:latin typeface="Times New Roman" panose="02020603050405020304" pitchFamily="18" charset="0"/>
                <a:cs typeface="Times New Roman" panose="02020603050405020304" pitchFamily="18" charset="0"/>
              </a:rPr>
              <a:t>Išsakytos priežastys, dėl ko dalis respondentų tik iš dalies pasitiki maitinimo organizavimo procesu.</a:t>
            </a:r>
          </a:p>
        </p:txBody>
      </p:sp>
      <p:sp>
        <p:nvSpPr>
          <p:cNvPr id="3" name="Content Placeholder 2">
            <a:extLst>
              <a:ext uri="{FF2B5EF4-FFF2-40B4-BE49-F238E27FC236}">
                <a16:creationId xmlns:a16="http://schemas.microsoft.com/office/drawing/2014/main" id="{EE0B5818-CA07-8CD0-0EA7-5E40A225DC4B}"/>
              </a:ext>
            </a:extLst>
          </p:cNvPr>
          <p:cNvSpPr>
            <a:spLocks noGrp="1"/>
          </p:cNvSpPr>
          <p:nvPr>
            <p:ph idx="1"/>
          </p:nvPr>
        </p:nvSpPr>
        <p:spPr>
          <a:xfrm>
            <a:off x="677334" y="1556054"/>
            <a:ext cx="8596668" cy="1511612"/>
          </a:xfrm>
        </p:spPr>
        <p:txBody>
          <a:bodyPr>
            <a:normAutofit/>
          </a:bodyPr>
          <a:lstStyle/>
          <a:p>
            <a:pPr>
              <a:buClr>
                <a:schemeClr val="bg1">
                  <a:lumMod val="50000"/>
                </a:schemeClr>
              </a:buClr>
              <a:buFont typeface="Wingdings" panose="05000000000000000000" pitchFamily="2" charset="2"/>
              <a:buChar char="Ø"/>
            </a:pPr>
            <a:r>
              <a:rPr lang="lt-LT" dirty="0">
                <a:solidFill>
                  <a:schemeClr val="tx1"/>
                </a:solidFill>
                <a:latin typeface="Times New Roman" panose="02020603050405020304" pitchFamily="18" charset="0"/>
                <a:cs typeface="Times New Roman" panose="02020603050405020304" pitchFamily="18" charset="0"/>
              </a:rPr>
              <a:t>Neaišku, ar vaikai gauna nustatyto dydžio porcijas ir ar patiekalų sudėtis atitinka valgiaraštį.</a:t>
            </a:r>
          </a:p>
          <a:p>
            <a:pPr>
              <a:buClr>
                <a:schemeClr val="bg1">
                  <a:lumMod val="50000"/>
                </a:schemeClr>
              </a:buClr>
              <a:buFont typeface="Wingdings" panose="05000000000000000000" pitchFamily="2" charset="2"/>
              <a:buChar char="Ø"/>
            </a:pPr>
            <a:r>
              <a:rPr lang="pt-BR" dirty="0">
                <a:solidFill>
                  <a:schemeClr val="tx1"/>
                </a:solidFill>
                <a:latin typeface="Times New Roman" panose="02020603050405020304" pitchFamily="18" charset="0"/>
                <a:cs typeface="Times New Roman" panose="02020603050405020304" pitchFamily="18" charset="0"/>
              </a:rPr>
              <a:t>Kai kurios vakarienės neatrodo patraukliai.</a:t>
            </a:r>
            <a:endParaRPr lang="lt-LT" dirty="0">
              <a:solidFill>
                <a:schemeClr val="tx1"/>
              </a:solidFill>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Ø"/>
            </a:pPr>
            <a:r>
              <a:rPr lang="lt-LT" dirty="0">
                <a:solidFill>
                  <a:schemeClr val="tx1"/>
                </a:solidFill>
                <a:latin typeface="Times New Roman" panose="02020603050405020304" pitchFamily="18" charset="0"/>
                <a:cs typeface="Times New Roman" panose="02020603050405020304" pitchFamily="18" charset="0"/>
              </a:rPr>
              <a:t>Per didelis pieno ir ne pilno grūdo produktų kiekis.</a:t>
            </a:r>
          </a:p>
        </p:txBody>
      </p:sp>
      <p:sp>
        <p:nvSpPr>
          <p:cNvPr id="4" name="TextBox 3">
            <a:extLst>
              <a:ext uri="{FF2B5EF4-FFF2-40B4-BE49-F238E27FC236}">
                <a16:creationId xmlns:a16="http://schemas.microsoft.com/office/drawing/2014/main" id="{B921EB05-8E1D-1101-FA75-D4091F7DE77D}"/>
              </a:ext>
            </a:extLst>
          </p:cNvPr>
          <p:cNvSpPr txBox="1"/>
          <p:nvPr/>
        </p:nvSpPr>
        <p:spPr>
          <a:xfrm>
            <a:off x="421147" y="3316787"/>
            <a:ext cx="9109042" cy="3970318"/>
          </a:xfrm>
          <a:prstGeom prst="rect">
            <a:avLst/>
          </a:prstGeom>
          <a:noFill/>
        </p:spPr>
        <p:txBody>
          <a:bodyPr wrap="square" rtlCol="0">
            <a:spAutoFit/>
          </a:bodyPr>
          <a:lstStyle/>
          <a:p>
            <a:r>
              <a:rPr lang="lt-LT" i="1" dirty="0">
                <a:latin typeface="Times New Roman" panose="02020603050405020304" pitchFamily="18" charset="0"/>
                <a:cs typeface="Times New Roman" panose="02020603050405020304" pitchFamily="18" charset="0"/>
              </a:rPr>
              <a:t>Atsakymai:</a:t>
            </a:r>
          </a:p>
          <a:p>
            <a:pPr marL="285750" indent="-285750" algn="just">
              <a:buFont typeface="Wingdings" panose="05000000000000000000" pitchFamily="2" charset="2"/>
              <a:buChar char="Ø"/>
            </a:pPr>
            <a:r>
              <a:rPr lang="lt-LT" i="1" dirty="0">
                <a:latin typeface="Times New Roman" panose="02020603050405020304" pitchFamily="18" charset="0"/>
                <a:cs typeface="Times New Roman" panose="02020603050405020304" pitchFamily="18" charset="0"/>
              </a:rPr>
              <a:t>Porcijų dydžiai ir patiekalų sudėtis yra nustatyti technologinėse kortelėse. Nuolat stebime, ar vaikams pateikiamos pakankamos porcijos ir ar maistas atitinka valgiaraštį. Taip pat ugdymo įstaigoje reguliariai atliekami patikrinimai, kurių metu tikrinama, ar patiekalai atitinka nustatytus reikalavimus, vertinamas jų atitikimas technologinėms kortelėms ir sandėlyje esančių produktų sunaudojimas. Taip užtikrinama, kad vaikai gautų jiems priklausančias porcijas, o maistas būtų gaminamas pagal patvirtintą valgiaraštį.</a:t>
            </a:r>
          </a:p>
          <a:p>
            <a:pPr marL="285750" indent="-285750" algn="just">
              <a:buFont typeface="Wingdings" panose="05000000000000000000" pitchFamily="2" charset="2"/>
              <a:buChar char="Ø"/>
            </a:pPr>
            <a:r>
              <a:rPr lang="lt-LT" i="1" dirty="0">
                <a:latin typeface="Times New Roman" panose="02020603050405020304" pitchFamily="18" charset="0"/>
                <a:cs typeface="Times New Roman" panose="02020603050405020304" pitchFamily="18" charset="0"/>
              </a:rPr>
              <a:t>Vaikui atsisakius siūlomo produkto, sudaroma galimybė rinktis iš tuo metu siūlomų patiekalų. Pavyzdžiui, patiekiant makaronus su varške ir trintomis braškėmis, ingredientai vaikams pateikiami atskirai, kad kiekvienas galėtų pasirinkti ir valgyti pagal savo norą.</a:t>
            </a:r>
          </a:p>
          <a:p>
            <a:pPr marL="285750" indent="-285750" algn="just">
              <a:buFont typeface="Wingdings" panose="05000000000000000000" pitchFamily="2" charset="2"/>
              <a:buChar char="Ø"/>
            </a:pPr>
            <a:endParaRPr lang="lt-LT" i="1" dirty="0">
              <a:latin typeface="Times New Roman" panose="02020603050405020304" pitchFamily="18" charset="0"/>
              <a:cs typeface="Times New Roman" panose="02020603050405020304" pitchFamily="18" charset="0"/>
            </a:endParaRPr>
          </a:p>
          <a:p>
            <a:endParaRPr lang="lt-LT" i="1" dirty="0">
              <a:latin typeface="Times New Roman" panose="02020603050405020304" pitchFamily="18" charset="0"/>
              <a:cs typeface="Times New Roman" panose="02020603050405020304" pitchFamily="18" charset="0"/>
            </a:endParaRPr>
          </a:p>
          <a:p>
            <a:endParaRPr lang="lt-LT"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lt-LT"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81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CABDD-E098-9FB7-B1B8-DFF95FD77C6E}"/>
              </a:ext>
            </a:extLst>
          </p:cNvPr>
          <p:cNvSpPr>
            <a:spLocks noGrp="1"/>
          </p:cNvSpPr>
          <p:nvPr>
            <p:ph idx="1"/>
          </p:nvPr>
        </p:nvSpPr>
        <p:spPr>
          <a:xfrm>
            <a:off x="293877" y="3210230"/>
            <a:ext cx="9673083" cy="1388856"/>
          </a:xfrm>
        </p:spPr>
        <p:txBody>
          <a:bodyPr/>
          <a:lstStyle/>
          <a:p>
            <a:pPr marL="0" indent="0" algn="just">
              <a:buNone/>
            </a:pPr>
            <a:r>
              <a:rPr lang="lt-LT" sz="2000" b="1" dirty="0">
                <a:solidFill>
                  <a:schemeClr val="tx1"/>
                </a:solidFill>
                <a:latin typeface="Times New Roman" panose="02020603050405020304" pitchFamily="18" charset="0"/>
                <a:cs typeface="Times New Roman" panose="02020603050405020304" pitchFamily="18" charset="0"/>
              </a:rPr>
              <a:t>41 proc. pritaria griežtam tam tikrų produktų reglamentavimui, įskaitant sveikatai nepalankių produktų draudimą ir kai kurių produktų (pvz., ryžių, makaronų ar bulvių patiekalų) vartojimo ribojimą. Dar 41 proc. respondentų tokiam reglamentavimui pritaria iš dalies.</a:t>
            </a:r>
          </a:p>
          <a:p>
            <a:endParaRPr lang="lt-LT" dirty="0"/>
          </a:p>
          <a:p>
            <a:endParaRPr lang="lt-LT" dirty="0"/>
          </a:p>
        </p:txBody>
      </p:sp>
      <p:graphicFrame>
        <p:nvGraphicFramePr>
          <p:cNvPr id="5" name="Chart 4">
            <a:extLst>
              <a:ext uri="{FF2B5EF4-FFF2-40B4-BE49-F238E27FC236}">
                <a16:creationId xmlns:a16="http://schemas.microsoft.com/office/drawing/2014/main" id="{BA3371B0-DB24-0333-2D9B-AD6D1E406425}"/>
              </a:ext>
            </a:extLst>
          </p:cNvPr>
          <p:cNvGraphicFramePr>
            <a:graphicFrameLocks/>
          </p:cNvGraphicFramePr>
          <p:nvPr>
            <p:extLst>
              <p:ext uri="{D42A27DB-BD31-4B8C-83A1-F6EECF244321}">
                <p14:modId xmlns:p14="http://schemas.microsoft.com/office/powerpoint/2010/main" val="673658332"/>
              </p:ext>
            </p:extLst>
          </p:nvPr>
        </p:nvGraphicFramePr>
        <p:xfrm>
          <a:off x="1177141" y="3942079"/>
          <a:ext cx="4918859" cy="291592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E3C35F72-1025-FFF8-0829-7CE067E46157}"/>
              </a:ext>
            </a:extLst>
          </p:cNvPr>
          <p:cNvSpPr txBox="1"/>
          <p:nvPr/>
        </p:nvSpPr>
        <p:spPr>
          <a:xfrm>
            <a:off x="293877" y="157316"/>
            <a:ext cx="11141039" cy="677108"/>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61 proc. tėvų teigiamai vertina </a:t>
            </a:r>
            <a:r>
              <a:rPr lang="lt-LT" sz="2000" b="1" dirty="0">
                <a:solidFill>
                  <a:prstClr val="black"/>
                </a:solidFill>
                <a:latin typeface="Times New Roman" panose="02020603050405020304" pitchFamily="18" charset="0"/>
                <a:cs typeface="Times New Roman" panose="02020603050405020304" pitchFamily="18" charset="0"/>
              </a:rPr>
              <a:t>sveikatai palankios mitybos ugdymą įstaigoje</a:t>
            </a:r>
            <a:r>
              <a:rPr lang="lt-LT" b="1" dirty="0">
                <a:solidFill>
                  <a:prstClr val="black"/>
                </a:solidFill>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endParaRPr lang="lt-LT" dirty="0"/>
          </a:p>
        </p:txBody>
      </p:sp>
      <p:graphicFrame>
        <p:nvGraphicFramePr>
          <p:cNvPr id="17" name="Chart 16">
            <a:extLst>
              <a:ext uri="{FF2B5EF4-FFF2-40B4-BE49-F238E27FC236}">
                <a16:creationId xmlns:a16="http://schemas.microsoft.com/office/drawing/2014/main" id="{8301E60A-1FFF-0C02-E5B7-8BAFC0FB6096}"/>
              </a:ext>
            </a:extLst>
          </p:cNvPr>
          <p:cNvGraphicFramePr>
            <a:graphicFrameLocks/>
          </p:cNvGraphicFramePr>
          <p:nvPr>
            <p:extLst>
              <p:ext uri="{D42A27DB-BD31-4B8C-83A1-F6EECF244321}">
                <p14:modId xmlns:p14="http://schemas.microsoft.com/office/powerpoint/2010/main" val="1692861023"/>
              </p:ext>
            </p:extLst>
          </p:nvPr>
        </p:nvGraphicFramePr>
        <p:xfrm>
          <a:off x="293877" y="561431"/>
          <a:ext cx="6685280" cy="2648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625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2920-93A5-9278-30F3-8A7EACCA632A}"/>
              </a:ext>
            </a:extLst>
          </p:cNvPr>
          <p:cNvSpPr>
            <a:spLocks noGrp="1"/>
          </p:cNvSpPr>
          <p:nvPr>
            <p:ph type="title"/>
          </p:nvPr>
        </p:nvSpPr>
        <p:spPr>
          <a:xfrm>
            <a:off x="456547" y="250045"/>
            <a:ext cx="8596668" cy="698789"/>
          </a:xfrm>
        </p:spPr>
        <p:txBody>
          <a:bodyPr>
            <a:noAutofit/>
          </a:bodyPr>
          <a:lstStyle/>
          <a:p>
            <a:pPr algn="ctr"/>
            <a:r>
              <a:rPr lang="lt-LT" sz="2000" b="1" dirty="0">
                <a:solidFill>
                  <a:schemeClr val="tx1"/>
                </a:solidFill>
                <a:latin typeface="Times New Roman" panose="02020603050405020304" pitchFamily="18" charset="0"/>
                <a:cs typeface="Times New Roman" panose="02020603050405020304" pitchFamily="18" charset="0"/>
              </a:rPr>
              <a:t>VAIKAMS MAITINTI TIEKIAMŲ MAISTO PRODUKTŲ IR PATIEKALŲ DAŽNUMAS</a:t>
            </a:r>
          </a:p>
        </p:txBody>
      </p:sp>
      <p:pic>
        <p:nvPicPr>
          <p:cNvPr id="11" name="Picture 10">
            <a:extLst>
              <a:ext uri="{FF2B5EF4-FFF2-40B4-BE49-F238E27FC236}">
                <a16:creationId xmlns:a16="http://schemas.microsoft.com/office/drawing/2014/main" id="{6870BAED-1E58-D7C7-A883-B2045C9B0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626" y="1473573"/>
            <a:ext cx="4571617" cy="5134382"/>
          </a:xfrm>
          <a:prstGeom prst="rect">
            <a:avLst/>
          </a:prstGeom>
        </p:spPr>
      </p:pic>
      <p:sp>
        <p:nvSpPr>
          <p:cNvPr id="12" name="TextBox 11">
            <a:extLst>
              <a:ext uri="{FF2B5EF4-FFF2-40B4-BE49-F238E27FC236}">
                <a16:creationId xmlns:a16="http://schemas.microsoft.com/office/drawing/2014/main" id="{5C16594A-488B-8C12-A5CE-E0854427288A}"/>
              </a:ext>
            </a:extLst>
          </p:cNvPr>
          <p:cNvSpPr txBox="1"/>
          <p:nvPr/>
        </p:nvSpPr>
        <p:spPr>
          <a:xfrm>
            <a:off x="456547" y="1130710"/>
            <a:ext cx="4297708" cy="276999"/>
          </a:xfrm>
          <a:prstGeom prst="rect">
            <a:avLst/>
          </a:prstGeom>
          <a:noFill/>
        </p:spPr>
        <p:txBody>
          <a:bodyPr wrap="square" rtlCol="0">
            <a:spAutoFit/>
          </a:bodyPr>
          <a:lstStyle/>
          <a:p>
            <a:r>
              <a:rPr lang="pt-BR" sz="1200" dirty="0">
                <a:latin typeface="Times New Roman" panose="02020603050405020304" pitchFamily="18" charset="0"/>
                <a:cs typeface="Times New Roman" panose="02020603050405020304" pitchFamily="18" charset="0"/>
              </a:rPr>
              <a:t>Vaikų maitinimo organizavimo tvarkos aprašo 7 priedas </a:t>
            </a:r>
            <a:endParaRPr lang="lt-LT" sz="12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09D9484-A855-1691-6FAF-8D183B1EE452}"/>
              </a:ext>
            </a:extLst>
          </p:cNvPr>
          <p:cNvPicPr>
            <a:picLocks noChangeAspect="1"/>
          </p:cNvPicPr>
          <p:nvPr/>
        </p:nvPicPr>
        <p:blipFill>
          <a:blip r:embed="rId3">
            <a:extLst>
              <a:ext uri="{28A0092B-C50C-407E-A947-70E740481C1C}">
                <a14:useLocalDpi xmlns:a14="http://schemas.microsoft.com/office/drawing/2010/main" val="0"/>
              </a:ext>
            </a:extLst>
          </a:blip>
          <a:srcRect l="2729" t="7413"/>
          <a:stretch>
            <a:fillRect/>
          </a:stretch>
        </p:blipFill>
        <p:spPr>
          <a:xfrm>
            <a:off x="394572" y="1540718"/>
            <a:ext cx="4551054" cy="5071897"/>
          </a:xfrm>
          <a:prstGeom prst="rect">
            <a:avLst/>
          </a:prstGeom>
        </p:spPr>
      </p:pic>
    </p:spTree>
    <p:extLst>
      <p:ext uri="{BB962C8B-B14F-4D97-AF65-F5344CB8AC3E}">
        <p14:creationId xmlns:p14="http://schemas.microsoft.com/office/powerpoint/2010/main" val="1787774939"/>
      </p:ext>
    </p:extLst>
  </p:cSld>
  <p:clrMapOvr>
    <a:masterClrMapping/>
  </p:clrMapOvr>
</p:sld>
</file>

<file path=ppt/theme/theme1.xml><?xml version="1.0" encoding="utf-8"?>
<a:theme xmlns:a="http://schemas.openxmlformats.org/drawingml/2006/main" name="Briaunota">
  <a:themeElements>
    <a:clrScheme name="Briauno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Briauno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1851</TotalTime>
  <Words>1730</Words>
  <Application>Microsoft Office PowerPoint</Application>
  <PresentationFormat>Widescreen</PresentationFormat>
  <Paragraphs>104</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Times New Roman</vt:lpstr>
      <vt:lpstr>Trebuchet MS</vt:lpstr>
      <vt:lpstr>Wingdings</vt:lpstr>
      <vt:lpstr>Wingdings 3</vt:lpstr>
      <vt:lpstr>Briaunota</vt:lpstr>
      <vt:lpstr>Ikimokyklinių ir priešmokyklinių įstaigų tėvų (globėjų) nuomonė apie maitinimo organizavimą.  Apklausos rezultatų aptarimas</vt:lpstr>
      <vt:lpstr>Įvadas</vt:lpstr>
      <vt:lpstr>80 proc. tėvų žino, kokie patiekalai yra įtraukti į vaiko valgiaraštį.</vt:lpstr>
      <vt:lpstr>Kur galite rasti 15-likos darbo dienų sudarytą valgiaraštį ugdymo įstaigai?  </vt:lpstr>
      <vt:lpstr>Iš apklausos rezultatų matyti, kad tėvams patogiausia valgiaraštį peržiūrėti ten, kur jį lengva ir greita rasti – dažniausiai elektroniniame dienyne „Mūsų darželis“. Nemaža dalis tėvų jį taip pat peržiūri darželyje, vaikų priėmimo–persirengimo patalpoje, o internetinė svetainė naudojama rečiau.  Dauguma tėvų valgiaraštį peržiūri reguliariai – dažniausiai kartą ar kelis kartus per savaitę. Yra ir tokių, kurie jį tikrina kasdien, o visai nesidominčių – tik labai nedidelė dalis.</vt:lpstr>
      <vt:lpstr>Daugiausia tėvų, bendravimą su ugdymo įstaiga maitinimo klausimais vertina gerai </vt:lpstr>
      <vt:lpstr>Išsakytos priežastys, dėl ko dalis respondentų tik iš dalies pasitiki maitinimo organizavimo procesu.</vt:lpstr>
      <vt:lpstr>PowerPoint Presentation</vt:lpstr>
      <vt:lpstr>VAIKAMS MAITINTI TIEKIAMŲ MAISTO PRODUKTŲ IR PATIEKALŲ DAŽNUMAS</vt:lpstr>
      <vt:lpstr>PowerPoint Presentation</vt:lpstr>
      <vt:lpstr>Tvarkos aprašo 18 punktas  </vt:lpstr>
      <vt:lpstr>Tvarkos aprašo 19 punktas  </vt:lpstr>
      <vt:lpstr>85 proc. tėvų dabartinį valgiaraštį vertina teigiamai</vt:lpstr>
      <vt:lpstr>Ar ugdymo įstaigoje organizuojami susirinkimai maitinimo organizavimo tema?</vt:lpstr>
      <vt:lpstr>Patiekalai ir maisto produktai, kuriuos norėtumėte išimti iš dabartinio valgiaraščio</vt:lpstr>
      <vt:lpstr>PowerPoint Presentation</vt:lpstr>
      <vt:lpstr>Patiekalai ir maisto produktai, kuriuos siūlytumėte įtraukti į valgiaraštį? </vt:lpstr>
      <vt:lpstr>PowerPoint Presentation</vt:lpstr>
      <vt:lpstr>Ikimokyklinių ir priešmokyklinių įstaigų tėvų (globėjų) nuomonė apie maitinimo organizavimą.  Apklausos rezultatų aptarimas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Alina Lukošiūtė</dc:creator>
  <cp:lastModifiedBy>Evelina Kelpšaitė</cp:lastModifiedBy>
  <cp:revision>7</cp:revision>
  <dcterms:created xsi:type="dcterms:W3CDTF">2021-10-12T05:06:17Z</dcterms:created>
  <dcterms:modified xsi:type="dcterms:W3CDTF">2026-05-26T11:52:19Z</dcterms:modified>
</cp:coreProperties>
</file>